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B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/>
    <p:restoredTop sz="94719"/>
  </p:normalViewPr>
  <p:slideViewPr>
    <p:cSldViewPr snapToGrid="0">
      <p:cViewPr varScale="1">
        <p:scale>
          <a:sx n="140" d="100"/>
          <a:sy n="140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D2BF8-AC24-4F71-A684-F03F0B0142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D3FA53-369E-4C9C-A0C6-FC3ECB64313C}">
      <dgm:prSet/>
      <dgm:spPr/>
      <dgm:t>
        <a:bodyPr/>
        <a:lstStyle/>
        <a:p>
          <a:r>
            <a:rPr lang="en-GB"/>
            <a:t>Key challenge: Predicting student and alumni behaviors.</a:t>
          </a:r>
          <a:endParaRPr lang="en-US"/>
        </a:p>
      </dgm:t>
    </dgm:pt>
    <dgm:pt modelId="{4CD45E8D-8915-493A-ABB8-F47D7BC3C148}" type="parTrans" cxnId="{4D2BB0C3-DF6E-4979-98F0-5C5743E93702}">
      <dgm:prSet/>
      <dgm:spPr/>
      <dgm:t>
        <a:bodyPr/>
        <a:lstStyle/>
        <a:p>
          <a:endParaRPr lang="en-US"/>
        </a:p>
      </dgm:t>
    </dgm:pt>
    <dgm:pt modelId="{87F7A86B-BC95-4AFC-BE4A-EE404A08ABC1}" type="sibTrans" cxnId="{4D2BB0C3-DF6E-4979-98F0-5C5743E93702}">
      <dgm:prSet/>
      <dgm:spPr/>
      <dgm:t>
        <a:bodyPr/>
        <a:lstStyle/>
        <a:p>
          <a:endParaRPr lang="en-US"/>
        </a:p>
      </dgm:t>
    </dgm:pt>
    <dgm:pt modelId="{E59D2374-26C9-4C79-BCDD-3839E94DB346}">
      <dgm:prSet/>
      <dgm:spPr/>
      <dgm:t>
        <a:bodyPr/>
        <a:lstStyle/>
        <a:p>
          <a:r>
            <a:rPr lang="en-GB"/>
            <a:t>Data mining: Discovering patterns in large educational datasets.</a:t>
          </a:r>
          <a:endParaRPr lang="en-US"/>
        </a:p>
      </dgm:t>
    </dgm:pt>
    <dgm:pt modelId="{B3A712FE-190B-4682-8BD7-98B23B87A1E0}" type="parTrans" cxnId="{A4922796-1462-4120-BCBA-AC3E590EDBBE}">
      <dgm:prSet/>
      <dgm:spPr/>
      <dgm:t>
        <a:bodyPr/>
        <a:lstStyle/>
        <a:p>
          <a:endParaRPr lang="en-US"/>
        </a:p>
      </dgm:t>
    </dgm:pt>
    <dgm:pt modelId="{5BD0E464-D660-41DD-B270-A409B867FBD6}" type="sibTrans" cxnId="{A4922796-1462-4120-BCBA-AC3E590EDBBE}">
      <dgm:prSet/>
      <dgm:spPr/>
      <dgm:t>
        <a:bodyPr/>
        <a:lstStyle/>
        <a:p>
          <a:endParaRPr lang="en-US"/>
        </a:p>
      </dgm:t>
    </dgm:pt>
    <dgm:pt modelId="{6E244D9F-612D-409C-8593-752BDB36025E}">
      <dgm:prSet/>
      <dgm:spPr/>
      <dgm:t>
        <a:bodyPr/>
        <a:lstStyle/>
        <a:p>
          <a:r>
            <a:rPr lang="en-GB"/>
            <a:t>Purpose: Inform decisions for student retention, resource allocation, and alumni engagement.</a:t>
          </a:r>
          <a:endParaRPr lang="en-US"/>
        </a:p>
      </dgm:t>
    </dgm:pt>
    <dgm:pt modelId="{95DC6B44-47DE-45DB-8DB0-2F9B9A5F6BA1}" type="parTrans" cxnId="{0E608375-95B7-4026-9A46-38B982F3B76E}">
      <dgm:prSet/>
      <dgm:spPr/>
      <dgm:t>
        <a:bodyPr/>
        <a:lstStyle/>
        <a:p>
          <a:endParaRPr lang="en-US"/>
        </a:p>
      </dgm:t>
    </dgm:pt>
    <dgm:pt modelId="{AEF4EA35-5F1A-464F-9012-331F58BD8819}" type="sibTrans" cxnId="{0E608375-95B7-4026-9A46-38B982F3B76E}">
      <dgm:prSet/>
      <dgm:spPr/>
      <dgm:t>
        <a:bodyPr/>
        <a:lstStyle/>
        <a:p>
          <a:endParaRPr lang="en-US"/>
        </a:p>
      </dgm:t>
    </dgm:pt>
    <dgm:pt modelId="{5631F0A9-51F8-495C-9E4C-9645F79C4737}" type="pres">
      <dgm:prSet presAssocID="{B36D2BF8-AC24-4F71-A684-F03F0B014297}" presName="root" presStyleCnt="0">
        <dgm:presLayoutVars>
          <dgm:dir/>
          <dgm:resizeHandles val="exact"/>
        </dgm:presLayoutVars>
      </dgm:prSet>
      <dgm:spPr/>
    </dgm:pt>
    <dgm:pt modelId="{EB091CA8-858D-45E5-A0BB-BAB1B14B4457}" type="pres">
      <dgm:prSet presAssocID="{0AD3FA53-369E-4C9C-A0C6-FC3ECB64313C}" presName="compNode" presStyleCnt="0"/>
      <dgm:spPr/>
    </dgm:pt>
    <dgm:pt modelId="{CAE24726-03EC-48DF-B632-E70A6D371314}" type="pres">
      <dgm:prSet presAssocID="{0AD3FA53-369E-4C9C-A0C6-FC3ECB6431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5463CCF-1D82-4725-8486-03797005388A}" type="pres">
      <dgm:prSet presAssocID="{0AD3FA53-369E-4C9C-A0C6-FC3ECB64313C}" presName="spaceRect" presStyleCnt="0"/>
      <dgm:spPr/>
    </dgm:pt>
    <dgm:pt modelId="{BD1E2FD0-B813-4C79-ADF5-F9095F758ECE}" type="pres">
      <dgm:prSet presAssocID="{0AD3FA53-369E-4C9C-A0C6-FC3ECB64313C}" presName="textRect" presStyleLbl="revTx" presStyleIdx="0" presStyleCnt="3">
        <dgm:presLayoutVars>
          <dgm:chMax val="1"/>
          <dgm:chPref val="1"/>
        </dgm:presLayoutVars>
      </dgm:prSet>
      <dgm:spPr/>
    </dgm:pt>
    <dgm:pt modelId="{6CFD9FCF-76AD-4F42-9A00-33751D7CD0C5}" type="pres">
      <dgm:prSet presAssocID="{87F7A86B-BC95-4AFC-BE4A-EE404A08ABC1}" presName="sibTrans" presStyleCnt="0"/>
      <dgm:spPr/>
    </dgm:pt>
    <dgm:pt modelId="{31199789-A0FE-48AF-B2E3-C244F751CE31}" type="pres">
      <dgm:prSet presAssocID="{E59D2374-26C9-4C79-BCDD-3839E94DB346}" presName="compNode" presStyleCnt="0"/>
      <dgm:spPr/>
    </dgm:pt>
    <dgm:pt modelId="{8ACF9AED-8451-4BAD-A3E1-EC7848009EF8}" type="pres">
      <dgm:prSet presAssocID="{E59D2374-26C9-4C79-BCDD-3839E94DB3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D96A9E-ED1C-41E3-A96A-15F65A30F8FF}" type="pres">
      <dgm:prSet presAssocID="{E59D2374-26C9-4C79-BCDD-3839E94DB346}" presName="spaceRect" presStyleCnt="0"/>
      <dgm:spPr/>
    </dgm:pt>
    <dgm:pt modelId="{F76D7CE4-5982-43C5-8E47-56EA6F4AE302}" type="pres">
      <dgm:prSet presAssocID="{E59D2374-26C9-4C79-BCDD-3839E94DB346}" presName="textRect" presStyleLbl="revTx" presStyleIdx="1" presStyleCnt="3">
        <dgm:presLayoutVars>
          <dgm:chMax val="1"/>
          <dgm:chPref val="1"/>
        </dgm:presLayoutVars>
      </dgm:prSet>
      <dgm:spPr/>
    </dgm:pt>
    <dgm:pt modelId="{4069D67C-8A64-4972-BA72-4406409D6F37}" type="pres">
      <dgm:prSet presAssocID="{5BD0E464-D660-41DD-B270-A409B867FBD6}" presName="sibTrans" presStyleCnt="0"/>
      <dgm:spPr/>
    </dgm:pt>
    <dgm:pt modelId="{D812485C-B174-44C2-B0E2-E3C95165FD78}" type="pres">
      <dgm:prSet presAssocID="{6E244D9F-612D-409C-8593-752BDB36025E}" presName="compNode" presStyleCnt="0"/>
      <dgm:spPr/>
    </dgm:pt>
    <dgm:pt modelId="{086FDCDD-17E4-4951-8675-F3E1EC0D8758}" type="pres">
      <dgm:prSet presAssocID="{6E244D9F-612D-409C-8593-752BDB3602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7F718807-7D0C-4504-8B9C-41BA27FF6703}" type="pres">
      <dgm:prSet presAssocID="{6E244D9F-612D-409C-8593-752BDB36025E}" presName="spaceRect" presStyleCnt="0"/>
      <dgm:spPr/>
    </dgm:pt>
    <dgm:pt modelId="{6B1E30D5-0D5F-4930-A485-07F6560AEE86}" type="pres">
      <dgm:prSet presAssocID="{6E244D9F-612D-409C-8593-752BDB3602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608375-95B7-4026-9A46-38B982F3B76E}" srcId="{B36D2BF8-AC24-4F71-A684-F03F0B014297}" destId="{6E244D9F-612D-409C-8593-752BDB36025E}" srcOrd="2" destOrd="0" parTransId="{95DC6B44-47DE-45DB-8DB0-2F9B9A5F6BA1}" sibTransId="{AEF4EA35-5F1A-464F-9012-331F58BD8819}"/>
    <dgm:cxn modelId="{0F1BE97E-C183-4C39-A82F-0AF1C57451F0}" type="presOf" srcId="{0AD3FA53-369E-4C9C-A0C6-FC3ECB64313C}" destId="{BD1E2FD0-B813-4C79-ADF5-F9095F758ECE}" srcOrd="0" destOrd="0" presId="urn:microsoft.com/office/officeart/2018/2/layout/IconLabelList"/>
    <dgm:cxn modelId="{A4922796-1462-4120-BCBA-AC3E590EDBBE}" srcId="{B36D2BF8-AC24-4F71-A684-F03F0B014297}" destId="{E59D2374-26C9-4C79-BCDD-3839E94DB346}" srcOrd="1" destOrd="0" parTransId="{B3A712FE-190B-4682-8BD7-98B23B87A1E0}" sibTransId="{5BD0E464-D660-41DD-B270-A409B867FBD6}"/>
    <dgm:cxn modelId="{4D2BB0C3-DF6E-4979-98F0-5C5743E93702}" srcId="{B36D2BF8-AC24-4F71-A684-F03F0B014297}" destId="{0AD3FA53-369E-4C9C-A0C6-FC3ECB64313C}" srcOrd="0" destOrd="0" parTransId="{4CD45E8D-8915-493A-ABB8-F47D7BC3C148}" sibTransId="{87F7A86B-BC95-4AFC-BE4A-EE404A08ABC1}"/>
    <dgm:cxn modelId="{89CEC2D7-16E0-477F-9541-5431AF691453}" type="presOf" srcId="{B36D2BF8-AC24-4F71-A684-F03F0B014297}" destId="{5631F0A9-51F8-495C-9E4C-9645F79C4737}" srcOrd="0" destOrd="0" presId="urn:microsoft.com/office/officeart/2018/2/layout/IconLabelList"/>
    <dgm:cxn modelId="{16CF6EE4-DE22-4983-B33A-157045981E8E}" type="presOf" srcId="{E59D2374-26C9-4C79-BCDD-3839E94DB346}" destId="{F76D7CE4-5982-43C5-8E47-56EA6F4AE302}" srcOrd="0" destOrd="0" presId="urn:microsoft.com/office/officeart/2018/2/layout/IconLabelList"/>
    <dgm:cxn modelId="{1B4F46E7-CBE6-46E1-ADBD-487542A7A709}" type="presOf" srcId="{6E244D9F-612D-409C-8593-752BDB36025E}" destId="{6B1E30D5-0D5F-4930-A485-07F6560AEE86}" srcOrd="0" destOrd="0" presId="urn:microsoft.com/office/officeart/2018/2/layout/IconLabelList"/>
    <dgm:cxn modelId="{BF0213C7-02A7-43ED-8EAE-86CA3F053653}" type="presParOf" srcId="{5631F0A9-51F8-495C-9E4C-9645F79C4737}" destId="{EB091CA8-858D-45E5-A0BB-BAB1B14B4457}" srcOrd="0" destOrd="0" presId="urn:microsoft.com/office/officeart/2018/2/layout/IconLabelList"/>
    <dgm:cxn modelId="{7F69168E-C321-4D04-98BF-A68B30FDDB90}" type="presParOf" srcId="{EB091CA8-858D-45E5-A0BB-BAB1B14B4457}" destId="{CAE24726-03EC-48DF-B632-E70A6D371314}" srcOrd="0" destOrd="0" presId="urn:microsoft.com/office/officeart/2018/2/layout/IconLabelList"/>
    <dgm:cxn modelId="{67243EA8-DC82-427B-99E9-C37E1E80767C}" type="presParOf" srcId="{EB091CA8-858D-45E5-A0BB-BAB1B14B4457}" destId="{65463CCF-1D82-4725-8486-03797005388A}" srcOrd="1" destOrd="0" presId="urn:microsoft.com/office/officeart/2018/2/layout/IconLabelList"/>
    <dgm:cxn modelId="{FB5550D6-B422-400F-BB8B-3BF6ABAA4C45}" type="presParOf" srcId="{EB091CA8-858D-45E5-A0BB-BAB1B14B4457}" destId="{BD1E2FD0-B813-4C79-ADF5-F9095F758ECE}" srcOrd="2" destOrd="0" presId="urn:microsoft.com/office/officeart/2018/2/layout/IconLabelList"/>
    <dgm:cxn modelId="{5D2F38B9-98E0-4F1F-9835-48C84BB3EC7D}" type="presParOf" srcId="{5631F0A9-51F8-495C-9E4C-9645F79C4737}" destId="{6CFD9FCF-76AD-4F42-9A00-33751D7CD0C5}" srcOrd="1" destOrd="0" presId="urn:microsoft.com/office/officeart/2018/2/layout/IconLabelList"/>
    <dgm:cxn modelId="{24626855-8DD0-41D8-B28C-5C0DA6D00B72}" type="presParOf" srcId="{5631F0A9-51F8-495C-9E4C-9645F79C4737}" destId="{31199789-A0FE-48AF-B2E3-C244F751CE31}" srcOrd="2" destOrd="0" presId="urn:microsoft.com/office/officeart/2018/2/layout/IconLabelList"/>
    <dgm:cxn modelId="{E1C08903-9465-47CA-826D-3D630E7643D7}" type="presParOf" srcId="{31199789-A0FE-48AF-B2E3-C244F751CE31}" destId="{8ACF9AED-8451-4BAD-A3E1-EC7848009EF8}" srcOrd="0" destOrd="0" presId="urn:microsoft.com/office/officeart/2018/2/layout/IconLabelList"/>
    <dgm:cxn modelId="{60627AB5-81E6-444E-8ABF-E4D94585DF3A}" type="presParOf" srcId="{31199789-A0FE-48AF-B2E3-C244F751CE31}" destId="{75D96A9E-ED1C-41E3-A96A-15F65A30F8FF}" srcOrd="1" destOrd="0" presId="urn:microsoft.com/office/officeart/2018/2/layout/IconLabelList"/>
    <dgm:cxn modelId="{2761A7FC-F390-4A0D-ABC1-479C57871D2A}" type="presParOf" srcId="{31199789-A0FE-48AF-B2E3-C244F751CE31}" destId="{F76D7CE4-5982-43C5-8E47-56EA6F4AE302}" srcOrd="2" destOrd="0" presId="urn:microsoft.com/office/officeart/2018/2/layout/IconLabelList"/>
    <dgm:cxn modelId="{A94E4C95-FBB0-46CF-819B-723C29DB4B97}" type="presParOf" srcId="{5631F0A9-51F8-495C-9E4C-9645F79C4737}" destId="{4069D67C-8A64-4972-BA72-4406409D6F37}" srcOrd="3" destOrd="0" presId="urn:microsoft.com/office/officeart/2018/2/layout/IconLabelList"/>
    <dgm:cxn modelId="{CE99C84A-FAEF-4634-B165-10A6103ECC1B}" type="presParOf" srcId="{5631F0A9-51F8-495C-9E4C-9645F79C4737}" destId="{D812485C-B174-44C2-B0E2-E3C95165FD78}" srcOrd="4" destOrd="0" presId="urn:microsoft.com/office/officeart/2018/2/layout/IconLabelList"/>
    <dgm:cxn modelId="{E950A583-68F8-4073-8B95-308FB30B3DFC}" type="presParOf" srcId="{D812485C-B174-44C2-B0E2-E3C95165FD78}" destId="{086FDCDD-17E4-4951-8675-F3E1EC0D8758}" srcOrd="0" destOrd="0" presId="urn:microsoft.com/office/officeart/2018/2/layout/IconLabelList"/>
    <dgm:cxn modelId="{A124446C-DDD5-4A13-9BCD-3A3A8CAB6A68}" type="presParOf" srcId="{D812485C-B174-44C2-B0E2-E3C95165FD78}" destId="{7F718807-7D0C-4504-8B9C-41BA27FF6703}" srcOrd="1" destOrd="0" presId="urn:microsoft.com/office/officeart/2018/2/layout/IconLabelList"/>
    <dgm:cxn modelId="{F3EF53B9-DCF4-49FB-8A10-6D297E5708A2}" type="presParOf" srcId="{D812485C-B174-44C2-B0E2-E3C95165FD78}" destId="{6B1E30D5-0D5F-4930-A485-07F6560AEE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5D9C3-99CA-49E6-BB27-272CCE3DDC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44A855-B729-43CF-ADC9-C75688C5AF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Definition: Uncovering meaningful patterns in large datasets (Gartner).</a:t>
          </a:r>
          <a:endParaRPr lang="en-US"/>
        </a:p>
      </dgm:t>
    </dgm:pt>
    <dgm:pt modelId="{15F16467-4BBD-454C-83F2-FB60986AA5D7}" type="parTrans" cxnId="{7F164578-FB20-4140-AEC7-7AFB40415D61}">
      <dgm:prSet/>
      <dgm:spPr/>
      <dgm:t>
        <a:bodyPr/>
        <a:lstStyle/>
        <a:p>
          <a:endParaRPr lang="en-US"/>
        </a:p>
      </dgm:t>
    </dgm:pt>
    <dgm:pt modelId="{381C71C8-D7E8-4462-82F0-596B9B40F278}" type="sibTrans" cxnId="{7F164578-FB20-4140-AEC7-7AFB40415D61}">
      <dgm:prSet/>
      <dgm:spPr/>
      <dgm:t>
        <a:bodyPr/>
        <a:lstStyle/>
        <a:p>
          <a:endParaRPr lang="en-US"/>
        </a:p>
      </dgm:t>
    </dgm:pt>
    <dgm:pt modelId="{875C5BF8-DC52-44AD-BDA8-426F6E8E440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Combines explicit knowledge, domain expertise, and algorithms.</a:t>
          </a:r>
          <a:endParaRPr lang="en-US"/>
        </a:p>
      </dgm:t>
    </dgm:pt>
    <dgm:pt modelId="{64F330AC-1F5F-4120-8A38-F99EFF173988}" type="parTrans" cxnId="{831855DA-2F6C-4B09-AE5F-172503D450E0}">
      <dgm:prSet/>
      <dgm:spPr/>
      <dgm:t>
        <a:bodyPr/>
        <a:lstStyle/>
        <a:p>
          <a:endParaRPr lang="en-US"/>
        </a:p>
      </dgm:t>
    </dgm:pt>
    <dgm:pt modelId="{9418E69E-AC51-4E9F-BE78-08B3AA6F6F0A}" type="sibTrans" cxnId="{831855DA-2F6C-4B09-AE5F-172503D450E0}">
      <dgm:prSet/>
      <dgm:spPr/>
      <dgm:t>
        <a:bodyPr/>
        <a:lstStyle/>
        <a:p>
          <a:endParaRPr lang="en-US"/>
        </a:p>
      </dgm:t>
    </dgm:pt>
    <dgm:pt modelId="{EBF28365-1C7C-40C0-9D26-B8194EC4ED7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Follows CRISP-DM framework for best practices.</a:t>
          </a:r>
          <a:endParaRPr lang="en-US"/>
        </a:p>
      </dgm:t>
    </dgm:pt>
    <dgm:pt modelId="{FBC3489B-DBF7-41CD-8CEB-F00C40D1E57E}" type="parTrans" cxnId="{161F5EB7-97D9-45D9-AB13-50F68984B3D4}">
      <dgm:prSet/>
      <dgm:spPr/>
      <dgm:t>
        <a:bodyPr/>
        <a:lstStyle/>
        <a:p>
          <a:endParaRPr lang="en-US"/>
        </a:p>
      </dgm:t>
    </dgm:pt>
    <dgm:pt modelId="{2E531A55-B696-40E4-A992-9A9A248E989D}" type="sibTrans" cxnId="{161F5EB7-97D9-45D9-AB13-50F68984B3D4}">
      <dgm:prSet/>
      <dgm:spPr/>
      <dgm:t>
        <a:bodyPr/>
        <a:lstStyle/>
        <a:p>
          <a:endParaRPr lang="en-US"/>
        </a:p>
      </dgm:t>
    </dgm:pt>
    <dgm:pt modelId="{0D25BE1E-38E5-4990-8334-F346E052D8F9}" type="pres">
      <dgm:prSet presAssocID="{AC25D9C3-99CA-49E6-BB27-272CCE3DDCEA}" presName="root" presStyleCnt="0">
        <dgm:presLayoutVars>
          <dgm:dir/>
          <dgm:resizeHandles val="exact"/>
        </dgm:presLayoutVars>
      </dgm:prSet>
      <dgm:spPr/>
    </dgm:pt>
    <dgm:pt modelId="{DD65D49D-FAAB-4EB5-BE5E-1FF1DFDAAD87}" type="pres">
      <dgm:prSet presAssocID="{0544A855-B729-43CF-ADC9-C75688C5AF1B}" presName="compNode" presStyleCnt="0"/>
      <dgm:spPr/>
    </dgm:pt>
    <dgm:pt modelId="{9E458CDE-E2E7-43C5-852E-2F31F9A1A543}" type="pres">
      <dgm:prSet presAssocID="{0544A855-B729-43CF-ADC9-C75688C5AF1B}" presName="bgRect" presStyleLbl="bgShp" presStyleIdx="0" presStyleCnt="3"/>
      <dgm:spPr/>
    </dgm:pt>
    <dgm:pt modelId="{5EC6590C-A2CB-4E42-8D44-6E43A11617E5}" type="pres">
      <dgm:prSet presAssocID="{0544A855-B729-43CF-ADC9-C75688C5AF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DF4E26F-B23A-43DB-88B5-6AB3DA1B1E22}" type="pres">
      <dgm:prSet presAssocID="{0544A855-B729-43CF-ADC9-C75688C5AF1B}" presName="spaceRect" presStyleCnt="0"/>
      <dgm:spPr/>
    </dgm:pt>
    <dgm:pt modelId="{26C8FB26-936B-49F9-B8CC-75C3CC4CAE2B}" type="pres">
      <dgm:prSet presAssocID="{0544A855-B729-43CF-ADC9-C75688C5AF1B}" presName="parTx" presStyleLbl="revTx" presStyleIdx="0" presStyleCnt="3">
        <dgm:presLayoutVars>
          <dgm:chMax val="0"/>
          <dgm:chPref val="0"/>
        </dgm:presLayoutVars>
      </dgm:prSet>
      <dgm:spPr/>
    </dgm:pt>
    <dgm:pt modelId="{A6D5DA41-A083-456E-B077-405D3DB34EC8}" type="pres">
      <dgm:prSet presAssocID="{381C71C8-D7E8-4462-82F0-596B9B40F278}" presName="sibTrans" presStyleCnt="0"/>
      <dgm:spPr/>
    </dgm:pt>
    <dgm:pt modelId="{202CA6EC-84A1-4F7E-9C4B-9D0405ED94F4}" type="pres">
      <dgm:prSet presAssocID="{875C5BF8-DC52-44AD-BDA8-426F6E8E440C}" presName="compNode" presStyleCnt="0"/>
      <dgm:spPr/>
    </dgm:pt>
    <dgm:pt modelId="{27EFC458-036A-48DB-A43C-E6BBC42E5DF0}" type="pres">
      <dgm:prSet presAssocID="{875C5BF8-DC52-44AD-BDA8-426F6E8E440C}" presName="bgRect" presStyleLbl="bgShp" presStyleIdx="1" presStyleCnt="3"/>
      <dgm:spPr/>
    </dgm:pt>
    <dgm:pt modelId="{FD281F71-00D4-4D04-9A35-4CF8A2CE18C0}" type="pres">
      <dgm:prSet presAssocID="{875C5BF8-DC52-44AD-BDA8-426F6E8E44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4F782B0C-CA86-4896-8886-4A721AEC67E1}" type="pres">
      <dgm:prSet presAssocID="{875C5BF8-DC52-44AD-BDA8-426F6E8E440C}" presName="spaceRect" presStyleCnt="0"/>
      <dgm:spPr/>
    </dgm:pt>
    <dgm:pt modelId="{15AF4704-E86A-4F69-A77A-B35D4375AD6A}" type="pres">
      <dgm:prSet presAssocID="{875C5BF8-DC52-44AD-BDA8-426F6E8E440C}" presName="parTx" presStyleLbl="revTx" presStyleIdx="1" presStyleCnt="3">
        <dgm:presLayoutVars>
          <dgm:chMax val="0"/>
          <dgm:chPref val="0"/>
        </dgm:presLayoutVars>
      </dgm:prSet>
      <dgm:spPr/>
    </dgm:pt>
    <dgm:pt modelId="{3789B1D3-5B62-4E16-A381-34D04F69B463}" type="pres">
      <dgm:prSet presAssocID="{9418E69E-AC51-4E9F-BE78-08B3AA6F6F0A}" presName="sibTrans" presStyleCnt="0"/>
      <dgm:spPr/>
    </dgm:pt>
    <dgm:pt modelId="{6CCEBC1D-52E3-40BE-8B6D-A138DBBA79A4}" type="pres">
      <dgm:prSet presAssocID="{EBF28365-1C7C-40C0-9D26-B8194EC4ED79}" presName="compNode" presStyleCnt="0"/>
      <dgm:spPr/>
    </dgm:pt>
    <dgm:pt modelId="{F285A724-7FEF-464D-8FBB-C339FFF97587}" type="pres">
      <dgm:prSet presAssocID="{EBF28365-1C7C-40C0-9D26-B8194EC4ED79}" presName="bgRect" presStyleLbl="bgShp" presStyleIdx="2" presStyleCnt="3"/>
      <dgm:spPr/>
    </dgm:pt>
    <dgm:pt modelId="{0762CA1D-75A9-4E60-96E9-6BD2D971841C}" type="pres">
      <dgm:prSet presAssocID="{EBF28365-1C7C-40C0-9D26-B8194EC4ED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7F902F7-C6A5-4936-9878-A99B78BD0339}" type="pres">
      <dgm:prSet presAssocID="{EBF28365-1C7C-40C0-9D26-B8194EC4ED79}" presName="spaceRect" presStyleCnt="0"/>
      <dgm:spPr/>
    </dgm:pt>
    <dgm:pt modelId="{EF5F94A5-19DB-4803-803E-BF969AC1802C}" type="pres">
      <dgm:prSet presAssocID="{EBF28365-1C7C-40C0-9D26-B8194EC4ED7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BA76611-110D-4EA9-A44B-5F6DAB12DB71}" type="presOf" srcId="{AC25D9C3-99CA-49E6-BB27-272CCE3DDCEA}" destId="{0D25BE1E-38E5-4990-8334-F346E052D8F9}" srcOrd="0" destOrd="0" presId="urn:microsoft.com/office/officeart/2018/2/layout/IconVerticalSolidList"/>
    <dgm:cxn modelId="{620E4E1B-CA98-4897-BF2E-2528A9FBBE22}" type="presOf" srcId="{875C5BF8-DC52-44AD-BDA8-426F6E8E440C}" destId="{15AF4704-E86A-4F69-A77A-B35D4375AD6A}" srcOrd="0" destOrd="0" presId="urn:microsoft.com/office/officeart/2018/2/layout/IconVerticalSolidList"/>
    <dgm:cxn modelId="{8F369376-9EBE-4797-AE68-811EDE41DBD7}" type="presOf" srcId="{0544A855-B729-43CF-ADC9-C75688C5AF1B}" destId="{26C8FB26-936B-49F9-B8CC-75C3CC4CAE2B}" srcOrd="0" destOrd="0" presId="urn:microsoft.com/office/officeart/2018/2/layout/IconVerticalSolidList"/>
    <dgm:cxn modelId="{7F164578-FB20-4140-AEC7-7AFB40415D61}" srcId="{AC25D9C3-99CA-49E6-BB27-272CCE3DDCEA}" destId="{0544A855-B729-43CF-ADC9-C75688C5AF1B}" srcOrd="0" destOrd="0" parTransId="{15F16467-4BBD-454C-83F2-FB60986AA5D7}" sibTransId="{381C71C8-D7E8-4462-82F0-596B9B40F278}"/>
    <dgm:cxn modelId="{389F2288-3626-4899-9706-3BA5C85FB61C}" type="presOf" srcId="{EBF28365-1C7C-40C0-9D26-B8194EC4ED79}" destId="{EF5F94A5-19DB-4803-803E-BF969AC1802C}" srcOrd="0" destOrd="0" presId="urn:microsoft.com/office/officeart/2018/2/layout/IconVerticalSolidList"/>
    <dgm:cxn modelId="{161F5EB7-97D9-45D9-AB13-50F68984B3D4}" srcId="{AC25D9C3-99CA-49E6-BB27-272CCE3DDCEA}" destId="{EBF28365-1C7C-40C0-9D26-B8194EC4ED79}" srcOrd="2" destOrd="0" parTransId="{FBC3489B-DBF7-41CD-8CEB-F00C40D1E57E}" sibTransId="{2E531A55-B696-40E4-A992-9A9A248E989D}"/>
    <dgm:cxn modelId="{831855DA-2F6C-4B09-AE5F-172503D450E0}" srcId="{AC25D9C3-99CA-49E6-BB27-272CCE3DDCEA}" destId="{875C5BF8-DC52-44AD-BDA8-426F6E8E440C}" srcOrd="1" destOrd="0" parTransId="{64F330AC-1F5F-4120-8A38-F99EFF173988}" sibTransId="{9418E69E-AC51-4E9F-BE78-08B3AA6F6F0A}"/>
    <dgm:cxn modelId="{BF0AA97E-22BB-4403-8BAC-3414839E222F}" type="presParOf" srcId="{0D25BE1E-38E5-4990-8334-F346E052D8F9}" destId="{DD65D49D-FAAB-4EB5-BE5E-1FF1DFDAAD87}" srcOrd="0" destOrd="0" presId="urn:microsoft.com/office/officeart/2018/2/layout/IconVerticalSolidList"/>
    <dgm:cxn modelId="{F7E7F8BE-B640-4464-9FAD-5354C4A09877}" type="presParOf" srcId="{DD65D49D-FAAB-4EB5-BE5E-1FF1DFDAAD87}" destId="{9E458CDE-E2E7-43C5-852E-2F31F9A1A543}" srcOrd="0" destOrd="0" presId="urn:microsoft.com/office/officeart/2018/2/layout/IconVerticalSolidList"/>
    <dgm:cxn modelId="{6F0E65FC-2669-45B1-8C25-538D7141B14B}" type="presParOf" srcId="{DD65D49D-FAAB-4EB5-BE5E-1FF1DFDAAD87}" destId="{5EC6590C-A2CB-4E42-8D44-6E43A11617E5}" srcOrd="1" destOrd="0" presId="urn:microsoft.com/office/officeart/2018/2/layout/IconVerticalSolidList"/>
    <dgm:cxn modelId="{14B0C7A1-EEF5-4BA1-BFFE-057A15834269}" type="presParOf" srcId="{DD65D49D-FAAB-4EB5-BE5E-1FF1DFDAAD87}" destId="{8DF4E26F-B23A-43DB-88B5-6AB3DA1B1E22}" srcOrd="2" destOrd="0" presId="urn:microsoft.com/office/officeart/2018/2/layout/IconVerticalSolidList"/>
    <dgm:cxn modelId="{1A1AF628-165F-4578-9B7C-52B726FEF9F2}" type="presParOf" srcId="{DD65D49D-FAAB-4EB5-BE5E-1FF1DFDAAD87}" destId="{26C8FB26-936B-49F9-B8CC-75C3CC4CAE2B}" srcOrd="3" destOrd="0" presId="urn:microsoft.com/office/officeart/2018/2/layout/IconVerticalSolidList"/>
    <dgm:cxn modelId="{F3C3338A-30A9-438D-A1AD-2D5554BA8A5B}" type="presParOf" srcId="{0D25BE1E-38E5-4990-8334-F346E052D8F9}" destId="{A6D5DA41-A083-456E-B077-405D3DB34EC8}" srcOrd="1" destOrd="0" presId="urn:microsoft.com/office/officeart/2018/2/layout/IconVerticalSolidList"/>
    <dgm:cxn modelId="{77F61F28-7667-4F67-BA64-F0E66DC82EE4}" type="presParOf" srcId="{0D25BE1E-38E5-4990-8334-F346E052D8F9}" destId="{202CA6EC-84A1-4F7E-9C4B-9D0405ED94F4}" srcOrd="2" destOrd="0" presId="urn:microsoft.com/office/officeart/2018/2/layout/IconVerticalSolidList"/>
    <dgm:cxn modelId="{5F7A29B3-2128-4B81-961E-ADC18CA0F410}" type="presParOf" srcId="{202CA6EC-84A1-4F7E-9C4B-9D0405ED94F4}" destId="{27EFC458-036A-48DB-A43C-E6BBC42E5DF0}" srcOrd="0" destOrd="0" presId="urn:microsoft.com/office/officeart/2018/2/layout/IconVerticalSolidList"/>
    <dgm:cxn modelId="{6F0AFF7C-7CEF-43DA-8C2A-87DB7D4F7481}" type="presParOf" srcId="{202CA6EC-84A1-4F7E-9C4B-9D0405ED94F4}" destId="{FD281F71-00D4-4D04-9A35-4CF8A2CE18C0}" srcOrd="1" destOrd="0" presId="urn:microsoft.com/office/officeart/2018/2/layout/IconVerticalSolidList"/>
    <dgm:cxn modelId="{D61A4CC2-5366-4B7D-BD6D-7D0C2E221B45}" type="presParOf" srcId="{202CA6EC-84A1-4F7E-9C4B-9D0405ED94F4}" destId="{4F782B0C-CA86-4896-8886-4A721AEC67E1}" srcOrd="2" destOrd="0" presId="urn:microsoft.com/office/officeart/2018/2/layout/IconVerticalSolidList"/>
    <dgm:cxn modelId="{D05843DC-28B8-4237-AA50-86EC98032393}" type="presParOf" srcId="{202CA6EC-84A1-4F7E-9C4B-9D0405ED94F4}" destId="{15AF4704-E86A-4F69-A77A-B35D4375AD6A}" srcOrd="3" destOrd="0" presId="urn:microsoft.com/office/officeart/2018/2/layout/IconVerticalSolidList"/>
    <dgm:cxn modelId="{67DB7904-1613-428E-8300-17EFE56DB1BD}" type="presParOf" srcId="{0D25BE1E-38E5-4990-8334-F346E052D8F9}" destId="{3789B1D3-5B62-4E16-A381-34D04F69B463}" srcOrd="3" destOrd="0" presId="urn:microsoft.com/office/officeart/2018/2/layout/IconVerticalSolidList"/>
    <dgm:cxn modelId="{2724DF82-CB30-4D9F-90A5-4C6CA9B6CB72}" type="presParOf" srcId="{0D25BE1E-38E5-4990-8334-F346E052D8F9}" destId="{6CCEBC1D-52E3-40BE-8B6D-A138DBBA79A4}" srcOrd="4" destOrd="0" presId="urn:microsoft.com/office/officeart/2018/2/layout/IconVerticalSolidList"/>
    <dgm:cxn modelId="{1C472077-E427-4069-957A-AF25234BC534}" type="presParOf" srcId="{6CCEBC1D-52E3-40BE-8B6D-A138DBBA79A4}" destId="{F285A724-7FEF-464D-8FBB-C339FFF97587}" srcOrd="0" destOrd="0" presId="urn:microsoft.com/office/officeart/2018/2/layout/IconVerticalSolidList"/>
    <dgm:cxn modelId="{D0AF2585-873B-44A4-BDF6-1E196A228578}" type="presParOf" srcId="{6CCEBC1D-52E3-40BE-8B6D-A138DBBA79A4}" destId="{0762CA1D-75A9-4E60-96E9-6BD2D971841C}" srcOrd="1" destOrd="0" presId="urn:microsoft.com/office/officeart/2018/2/layout/IconVerticalSolidList"/>
    <dgm:cxn modelId="{F9FF4217-FE05-469D-93CF-D9EE20644835}" type="presParOf" srcId="{6CCEBC1D-52E3-40BE-8B6D-A138DBBA79A4}" destId="{97F902F7-C6A5-4936-9878-A99B78BD0339}" srcOrd="2" destOrd="0" presId="urn:microsoft.com/office/officeart/2018/2/layout/IconVerticalSolidList"/>
    <dgm:cxn modelId="{D7842C5A-6BD2-4148-870C-1D58D6A26738}" type="presParOf" srcId="{6CCEBC1D-52E3-40BE-8B6D-A138DBBA79A4}" destId="{EF5F94A5-19DB-4803-803E-BF969AC180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A72728-4151-45AE-95C0-7462F4B740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2A82BB-2AE8-4B46-8778-954E0E7DF976}">
      <dgm:prSet/>
      <dgm:spPr/>
      <dgm:t>
        <a:bodyPr/>
        <a:lstStyle/>
        <a:p>
          <a:r>
            <a:rPr lang="en-GB" b="1"/>
            <a:t>Supervised</a:t>
          </a:r>
          <a:r>
            <a:rPr lang="en-GB"/>
            <a:t>: Predict known outcomes (e.g., student graduation).</a:t>
          </a:r>
          <a:endParaRPr lang="en-US"/>
        </a:p>
      </dgm:t>
    </dgm:pt>
    <dgm:pt modelId="{B52A8A0B-1929-49E0-925D-124140D00852}" type="parTrans" cxnId="{D8B63D2A-387E-4647-9E85-9F9259C80151}">
      <dgm:prSet/>
      <dgm:spPr/>
      <dgm:t>
        <a:bodyPr/>
        <a:lstStyle/>
        <a:p>
          <a:endParaRPr lang="en-US"/>
        </a:p>
      </dgm:t>
    </dgm:pt>
    <dgm:pt modelId="{BCBD11C5-706F-42CA-B0DF-65C72FE4B1F6}" type="sibTrans" cxnId="{D8B63D2A-387E-4647-9E85-9F9259C80151}">
      <dgm:prSet/>
      <dgm:spPr/>
      <dgm:t>
        <a:bodyPr/>
        <a:lstStyle/>
        <a:p>
          <a:endParaRPr lang="en-US"/>
        </a:p>
      </dgm:t>
    </dgm:pt>
    <dgm:pt modelId="{CBC89A69-2802-42F9-9A20-7435224A08E2}">
      <dgm:prSet/>
      <dgm:spPr/>
      <dgm:t>
        <a:bodyPr/>
        <a:lstStyle/>
        <a:p>
          <a:r>
            <a:rPr lang="en-GB" b="1"/>
            <a:t>Unsupervised</a:t>
          </a:r>
          <a:r>
            <a:rPr lang="en-GB"/>
            <a:t>: Discover hidden patterns (e.g., student course combinations).</a:t>
          </a:r>
          <a:endParaRPr lang="en-US"/>
        </a:p>
      </dgm:t>
    </dgm:pt>
    <dgm:pt modelId="{7A147C9E-EFF4-4C2B-B411-2D3E057A42D1}" type="parTrans" cxnId="{E60845BF-4989-4BE2-9A88-DA70A5982B6E}">
      <dgm:prSet/>
      <dgm:spPr/>
      <dgm:t>
        <a:bodyPr/>
        <a:lstStyle/>
        <a:p>
          <a:endParaRPr lang="en-US"/>
        </a:p>
      </dgm:t>
    </dgm:pt>
    <dgm:pt modelId="{2ECA7297-E671-4760-AD29-0C2A8761B642}" type="sibTrans" cxnId="{E60845BF-4989-4BE2-9A88-DA70A5982B6E}">
      <dgm:prSet/>
      <dgm:spPr/>
      <dgm:t>
        <a:bodyPr/>
        <a:lstStyle/>
        <a:p>
          <a:endParaRPr lang="en-US"/>
        </a:p>
      </dgm:t>
    </dgm:pt>
    <dgm:pt modelId="{B0EDDCDC-671E-4984-832E-9769B8A862D3}">
      <dgm:prSet/>
      <dgm:spPr/>
      <dgm:t>
        <a:bodyPr/>
        <a:lstStyle/>
        <a:p>
          <a:r>
            <a:rPr lang="en-GB"/>
            <a:t>Application: Tailored academic interventions and personalized support.</a:t>
          </a:r>
          <a:endParaRPr lang="en-US"/>
        </a:p>
      </dgm:t>
    </dgm:pt>
    <dgm:pt modelId="{F5820A59-D2FA-4D08-92AC-3986371AB5B0}" type="parTrans" cxnId="{99C10DEF-B82B-4E5A-92D0-355134EDF62C}">
      <dgm:prSet/>
      <dgm:spPr/>
      <dgm:t>
        <a:bodyPr/>
        <a:lstStyle/>
        <a:p>
          <a:endParaRPr lang="en-US"/>
        </a:p>
      </dgm:t>
    </dgm:pt>
    <dgm:pt modelId="{3B332F69-ED85-4D99-B0A8-E55E956F488D}" type="sibTrans" cxnId="{99C10DEF-B82B-4E5A-92D0-355134EDF62C}">
      <dgm:prSet/>
      <dgm:spPr/>
      <dgm:t>
        <a:bodyPr/>
        <a:lstStyle/>
        <a:p>
          <a:endParaRPr lang="en-US"/>
        </a:p>
      </dgm:t>
    </dgm:pt>
    <dgm:pt modelId="{B16C2281-F6BE-054E-BF19-ED537CBE805B}" type="pres">
      <dgm:prSet presAssocID="{4CA72728-4151-45AE-95C0-7462F4B74069}" presName="linear" presStyleCnt="0">
        <dgm:presLayoutVars>
          <dgm:animLvl val="lvl"/>
          <dgm:resizeHandles val="exact"/>
        </dgm:presLayoutVars>
      </dgm:prSet>
      <dgm:spPr/>
    </dgm:pt>
    <dgm:pt modelId="{B32147F0-14CD-3148-8ED7-D2DCB4929B1A}" type="pres">
      <dgm:prSet presAssocID="{E92A82BB-2AE8-4B46-8778-954E0E7DF9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62F956-67EA-9D49-9952-8B2F001836D4}" type="pres">
      <dgm:prSet presAssocID="{BCBD11C5-706F-42CA-B0DF-65C72FE4B1F6}" presName="spacer" presStyleCnt="0"/>
      <dgm:spPr/>
    </dgm:pt>
    <dgm:pt modelId="{297637B4-3991-B648-B012-8F2A649D6C63}" type="pres">
      <dgm:prSet presAssocID="{CBC89A69-2802-42F9-9A20-7435224A08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68A6F3-6806-6C40-BB88-ABA03072E605}" type="pres">
      <dgm:prSet presAssocID="{2ECA7297-E671-4760-AD29-0C2A8761B642}" presName="spacer" presStyleCnt="0"/>
      <dgm:spPr/>
    </dgm:pt>
    <dgm:pt modelId="{655CC6DA-DE3C-A24B-8F49-124CEFA85A65}" type="pres">
      <dgm:prSet presAssocID="{B0EDDCDC-671E-4984-832E-9769B8A862D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8B63D2A-387E-4647-9E85-9F9259C80151}" srcId="{4CA72728-4151-45AE-95C0-7462F4B74069}" destId="{E92A82BB-2AE8-4B46-8778-954E0E7DF976}" srcOrd="0" destOrd="0" parTransId="{B52A8A0B-1929-49E0-925D-124140D00852}" sibTransId="{BCBD11C5-706F-42CA-B0DF-65C72FE4B1F6}"/>
    <dgm:cxn modelId="{55B2A66F-F57E-7F44-885B-D90E80C158D4}" type="presOf" srcId="{E92A82BB-2AE8-4B46-8778-954E0E7DF976}" destId="{B32147F0-14CD-3148-8ED7-D2DCB4929B1A}" srcOrd="0" destOrd="0" presId="urn:microsoft.com/office/officeart/2005/8/layout/vList2"/>
    <dgm:cxn modelId="{21B9F670-8ED3-1B4C-99BD-CDC77B2A12E5}" type="presOf" srcId="{B0EDDCDC-671E-4984-832E-9769B8A862D3}" destId="{655CC6DA-DE3C-A24B-8F49-124CEFA85A65}" srcOrd="0" destOrd="0" presId="urn:microsoft.com/office/officeart/2005/8/layout/vList2"/>
    <dgm:cxn modelId="{665BEFBD-4382-5D41-85A0-F665C715DFE2}" type="presOf" srcId="{CBC89A69-2802-42F9-9A20-7435224A08E2}" destId="{297637B4-3991-B648-B012-8F2A649D6C63}" srcOrd="0" destOrd="0" presId="urn:microsoft.com/office/officeart/2005/8/layout/vList2"/>
    <dgm:cxn modelId="{E60845BF-4989-4BE2-9A88-DA70A5982B6E}" srcId="{4CA72728-4151-45AE-95C0-7462F4B74069}" destId="{CBC89A69-2802-42F9-9A20-7435224A08E2}" srcOrd="1" destOrd="0" parTransId="{7A147C9E-EFF4-4C2B-B411-2D3E057A42D1}" sibTransId="{2ECA7297-E671-4760-AD29-0C2A8761B642}"/>
    <dgm:cxn modelId="{A9946EED-044C-2C44-9D6F-63ECABADEC39}" type="presOf" srcId="{4CA72728-4151-45AE-95C0-7462F4B74069}" destId="{B16C2281-F6BE-054E-BF19-ED537CBE805B}" srcOrd="0" destOrd="0" presId="urn:microsoft.com/office/officeart/2005/8/layout/vList2"/>
    <dgm:cxn modelId="{99C10DEF-B82B-4E5A-92D0-355134EDF62C}" srcId="{4CA72728-4151-45AE-95C0-7462F4B74069}" destId="{B0EDDCDC-671E-4984-832E-9769B8A862D3}" srcOrd="2" destOrd="0" parTransId="{F5820A59-D2FA-4D08-92AC-3986371AB5B0}" sibTransId="{3B332F69-ED85-4D99-B0A8-E55E956F488D}"/>
    <dgm:cxn modelId="{8778AB46-D41D-F24C-84FB-46AC27AEC286}" type="presParOf" srcId="{B16C2281-F6BE-054E-BF19-ED537CBE805B}" destId="{B32147F0-14CD-3148-8ED7-D2DCB4929B1A}" srcOrd="0" destOrd="0" presId="urn:microsoft.com/office/officeart/2005/8/layout/vList2"/>
    <dgm:cxn modelId="{4C5312B1-4CFE-BF48-ABC9-85AB83C0ED58}" type="presParOf" srcId="{B16C2281-F6BE-054E-BF19-ED537CBE805B}" destId="{CC62F956-67EA-9D49-9952-8B2F001836D4}" srcOrd="1" destOrd="0" presId="urn:microsoft.com/office/officeart/2005/8/layout/vList2"/>
    <dgm:cxn modelId="{3DFDE765-D48A-5646-82DC-743D82537CD5}" type="presParOf" srcId="{B16C2281-F6BE-054E-BF19-ED537CBE805B}" destId="{297637B4-3991-B648-B012-8F2A649D6C63}" srcOrd="2" destOrd="0" presId="urn:microsoft.com/office/officeart/2005/8/layout/vList2"/>
    <dgm:cxn modelId="{2FDBFAC4-0F5D-7B45-881B-A7201202D2CF}" type="presParOf" srcId="{B16C2281-F6BE-054E-BF19-ED537CBE805B}" destId="{6868A6F3-6806-6C40-BB88-ABA03072E605}" srcOrd="3" destOrd="0" presId="urn:microsoft.com/office/officeart/2005/8/layout/vList2"/>
    <dgm:cxn modelId="{CD96D13F-E4AA-DD42-A36B-532CF1AC24DC}" type="presParOf" srcId="{B16C2281-F6BE-054E-BF19-ED537CBE805B}" destId="{655CC6DA-DE3C-A24B-8F49-124CEFA85A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B57872-E9DA-4B08-8036-AF130361D6C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A716986-C188-4C9F-9FAB-DB54B6D95E21}">
      <dgm:prSet/>
      <dgm:spPr/>
      <dgm:t>
        <a:bodyPr/>
        <a:lstStyle/>
        <a:p>
          <a:r>
            <a:rPr lang="en-GB"/>
            <a:t>Challenge: Understanding student types beyond basic demographics.</a:t>
          </a:r>
          <a:endParaRPr lang="en-US"/>
        </a:p>
      </dgm:t>
    </dgm:pt>
    <dgm:pt modelId="{07DACF33-C351-4663-BACE-2C75FDF0DD42}" type="parTrans" cxnId="{E1A41A9B-C79A-42A4-910E-BFDAE26AD051}">
      <dgm:prSet/>
      <dgm:spPr/>
      <dgm:t>
        <a:bodyPr/>
        <a:lstStyle/>
        <a:p>
          <a:endParaRPr lang="en-US"/>
        </a:p>
      </dgm:t>
    </dgm:pt>
    <dgm:pt modelId="{3461F905-0C14-4021-8CBE-5D1060D4D4B6}" type="sibTrans" cxnId="{E1A41A9B-C79A-42A4-910E-BFDAE26AD05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7406CAB-A36A-4EB9-B869-1CAD68EF06E7}">
      <dgm:prSet/>
      <dgm:spPr/>
      <dgm:t>
        <a:bodyPr/>
        <a:lstStyle/>
        <a:p>
          <a:r>
            <a:rPr lang="en-GB"/>
            <a:t>Solution: TwoStep &amp; K-means clustering algorithms.</a:t>
          </a:r>
          <a:endParaRPr lang="en-US"/>
        </a:p>
      </dgm:t>
    </dgm:pt>
    <dgm:pt modelId="{35527D01-1BE3-451E-B809-CC24CF6DB116}" type="parTrans" cxnId="{AD481171-7A1F-45FC-86E4-2112EE66578C}">
      <dgm:prSet/>
      <dgm:spPr/>
      <dgm:t>
        <a:bodyPr/>
        <a:lstStyle/>
        <a:p>
          <a:endParaRPr lang="en-US"/>
        </a:p>
      </dgm:t>
    </dgm:pt>
    <dgm:pt modelId="{B8825E36-797C-480C-A55E-9FF133FD5E28}" type="sibTrans" cxnId="{AD481171-7A1F-45FC-86E4-2112EE66578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6F5379A-F382-4C1E-A26C-C9785697BD8F}">
      <dgm:prSet/>
      <dgm:spPr/>
      <dgm:t>
        <a:bodyPr/>
        <a:lstStyle/>
        <a:p>
          <a:r>
            <a:rPr lang="en-GB"/>
            <a:t>Result: Identified student types like “transfer speeders,” “college historians.”</a:t>
          </a:r>
          <a:endParaRPr lang="en-US"/>
        </a:p>
      </dgm:t>
    </dgm:pt>
    <dgm:pt modelId="{48F28319-A085-4CAA-B9AB-6F2812062902}" type="parTrans" cxnId="{B823DA5E-C73F-4E43-98C7-1F276BCAC638}">
      <dgm:prSet/>
      <dgm:spPr/>
      <dgm:t>
        <a:bodyPr/>
        <a:lstStyle/>
        <a:p>
          <a:endParaRPr lang="en-US"/>
        </a:p>
      </dgm:t>
    </dgm:pt>
    <dgm:pt modelId="{98BD4032-87F9-4667-AA40-F8D95824CC36}" type="sibTrans" cxnId="{B823DA5E-C73F-4E43-98C7-1F276BCAC63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C01E6E3-CC0E-B442-83C1-EC8C514CBC89}" type="pres">
      <dgm:prSet presAssocID="{20B57872-E9DA-4B08-8036-AF130361D6CE}" presName="Name0" presStyleCnt="0">
        <dgm:presLayoutVars>
          <dgm:animLvl val="lvl"/>
          <dgm:resizeHandles val="exact"/>
        </dgm:presLayoutVars>
      </dgm:prSet>
      <dgm:spPr/>
    </dgm:pt>
    <dgm:pt modelId="{DA4FC052-B1A5-2E46-B658-4FACF259958F}" type="pres">
      <dgm:prSet presAssocID="{7A716986-C188-4C9F-9FAB-DB54B6D95E21}" presName="compositeNode" presStyleCnt="0">
        <dgm:presLayoutVars>
          <dgm:bulletEnabled val="1"/>
        </dgm:presLayoutVars>
      </dgm:prSet>
      <dgm:spPr/>
    </dgm:pt>
    <dgm:pt modelId="{7E6C87BB-F3A5-D740-8A36-94FE3B894C5D}" type="pres">
      <dgm:prSet presAssocID="{7A716986-C188-4C9F-9FAB-DB54B6D95E21}" presName="bgRect" presStyleLbl="alignNode1" presStyleIdx="0" presStyleCnt="3"/>
      <dgm:spPr/>
    </dgm:pt>
    <dgm:pt modelId="{B03964F8-7611-1541-AC19-94D0FD32EE8C}" type="pres">
      <dgm:prSet presAssocID="{3461F905-0C14-4021-8CBE-5D1060D4D4B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D2DACB78-6C63-4246-9BF1-44FCDDA20BB5}" type="pres">
      <dgm:prSet presAssocID="{7A716986-C188-4C9F-9FAB-DB54B6D95E21}" presName="nodeRect" presStyleLbl="alignNode1" presStyleIdx="0" presStyleCnt="3">
        <dgm:presLayoutVars>
          <dgm:bulletEnabled val="1"/>
        </dgm:presLayoutVars>
      </dgm:prSet>
      <dgm:spPr/>
    </dgm:pt>
    <dgm:pt modelId="{135DBBCE-C55A-EE4B-85D3-26C93D374B10}" type="pres">
      <dgm:prSet presAssocID="{3461F905-0C14-4021-8CBE-5D1060D4D4B6}" presName="sibTrans" presStyleCnt="0"/>
      <dgm:spPr/>
    </dgm:pt>
    <dgm:pt modelId="{9C9D9293-8E6C-AC4B-B324-5C89DD2B525C}" type="pres">
      <dgm:prSet presAssocID="{D7406CAB-A36A-4EB9-B869-1CAD68EF06E7}" presName="compositeNode" presStyleCnt="0">
        <dgm:presLayoutVars>
          <dgm:bulletEnabled val="1"/>
        </dgm:presLayoutVars>
      </dgm:prSet>
      <dgm:spPr/>
    </dgm:pt>
    <dgm:pt modelId="{2B72EBF0-06EE-A64A-A234-F05CFF248C91}" type="pres">
      <dgm:prSet presAssocID="{D7406CAB-A36A-4EB9-B869-1CAD68EF06E7}" presName="bgRect" presStyleLbl="alignNode1" presStyleIdx="1" presStyleCnt="3"/>
      <dgm:spPr/>
    </dgm:pt>
    <dgm:pt modelId="{3C352200-3B54-1C4B-A7B1-A43F95CBF8EC}" type="pres">
      <dgm:prSet presAssocID="{B8825E36-797C-480C-A55E-9FF133FD5E2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635D273-43B2-DA43-8634-26B6AFF8FEAF}" type="pres">
      <dgm:prSet presAssocID="{D7406CAB-A36A-4EB9-B869-1CAD68EF06E7}" presName="nodeRect" presStyleLbl="alignNode1" presStyleIdx="1" presStyleCnt="3">
        <dgm:presLayoutVars>
          <dgm:bulletEnabled val="1"/>
        </dgm:presLayoutVars>
      </dgm:prSet>
      <dgm:spPr/>
    </dgm:pt>
    <dgm:pt modelId="{267E4EBE-6FA1-4B44-A112-2C6F7DFB5063}" type="pres">
      <dgm:prSet presAssocID="{B8825E36-797C-480C-A55E-9FF133FD5E28}" presName="sibTrans" presStyleCnt="0"/>
      <dgm:spPr/>
    </dgm:pt>
    <dgm:pt modelId="{AF44BEFD-633A-E946-B3FE-9B013421CCD8}" type="pres">
      <dgm:prSet presAssocID="{86F5379A-F382-4C1E-A26C-C9785697BD8F}" presName="compositeNode" presStyleCnt="0">
        <dgm:presLayoutVars>
          <dgm:bulletEnabled val="1"/>
        </dgm:presLayoutVars>
      </dgm:prSet>
      <dgm:spPr/>
    </dgm:pt>
    <dgm:pt modelId="{ECE28BC3-9CA6-164A-8852-CBC894DB363C}" type="pres">
      <dgm:prSet presAssocID="{86F5379A-F382-4C1E-A26C-C9785697BD8F}" presName="bgRect" presStyleLbl="alignNode1" presStyleIdx="2" presStyleCnt="3"/>
      <dgm:spPr/>
    </dgm:pt>
    <dgm:pt modelId="{79C92EB1-B12C-CD49-8C63-8DA581700FD4}" type="pres">
      <dgm:prSet presAssocID="{98BD4032-87F9-4667-AA40-F8D95824CC3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F2961FA-73D4-0D49-9609-3FEB347AD4D6}" type="pres">
      <dgm:prSet presAssocID="{86F5379A-F382-4C1E-A26C-C9785697BD8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D0B060E-AA7C-A142-B737-05AA4801381C}" type="presOf" srcId="{7A716986-C188-4C9F-9FAB-DB54B6D95E21}" destId="{D2DACB78-6C63-4246-9BF1-44FCDDA20BB5}" srcOrd="1" destOrd="0" presId="urn:microsoft.com/office/officeart/2016/7/layout/LinearBlockProcessNumbered"/>
    <dgm:cxn modelId="{32608B14-4F1D-B545-BB9A-284F5936B854}" type="presOf" srcId="{7A716986-C188-4C9F-9FAB-DB54B6D95E21}" destId="{7E6C87BB-F3A5-D740-8A36-94FE3B894C5D}" srcOrd="0" destOrd="0" presId="urn:microsoft.com/office/officeart/2016/7/layout/LinearBlockProcessNumbered"/>
    <dgm:cxn modelId="{2BE03A18-0EB7-2047-9C1D-137CB88B1D7D}" type="presOf" srcId="{98BD4032-87F9-4667-AA40-F8D95824CC36}" destId="{79C92EB1-B12C-CD49-8C63-8DA581700FD4}" srcOrd="0" destOrd="0" presId="urn:microsoft.com/office/officeart/2016/7/layout/LinearBlockProcessNumbered"/>
    <dgm:cxn modelId="{64D1153A-4B57-574A-8A16-8A752858D203}" type="presOf" srcId="{D7406CAB-A36A-4EB9-B869-1CAD68EF06E7}" destId="{2635D273-43B2-DA43-8634-26B6AFF8FEAF}" srcOrd="1" destOrd="0" presId="urn:microsoft.com/office/officeart/2016/7/layout/LinearBlockProcessNumbered"/>
    <dgm:cxn modelId="{A699004A-4C7F-E346-92E5-24AB2DFAE377}" type="presOf" srcId="{B8825E36-797C-480C-A55E-9FF133FD5E28}" destId="{3C352200-3B54-1C4B-A7B1-A43F95CBF8EC}" srcOrd="0" destOrd="0" presId="urn:microsoft.com/office/officeart/2016/7/layout/LinearBlockProcessNumbered"/>
    <dgm:cxn modelId="{5910BC54-E1D9-674B-AB00-194417357441}" type="presOf" srcId="{20B57872-E9DA-4B08-8036-AF130361D6CE}" destId="{9C01E6E3-CC0E-B442-83C1-EC8C514CBC89}" srcOrd="0" destOrd="0" presId="urn:microsoft.com/office/officeart/2016/7/layout/LinearBlockProcessNumbered"/>
    <dgm:cxn modelId="{B823DA5E-C73F-4E43-98C7-1F276BCAC638}" srcId="{20B57872-E9DA-4B08-8036-AF130361D6CE}" destId="{86F5379A-F382-4C1E-A26C-C9785697BD8F}" srcOrd="2" destOrd="0" parTransId="{48F28319-A085-4CAA-B9AB-6F2812062902}" sibTransId="{98BD4032-87F9-4667-AA40-F8D95824CC36}"/>
    <dgm:cxn modelId="{ED22705F-652C-6240-B346-2315D62C190F}" type="presOf" srcId="{86F5379A-F382-4C1E-A26C-C9785697BD8F}" destId="{ECE28BC3-9CA6-164A-8852-CBC894DB363C}" srcOrd="0" destOrd="0" presId="urn:microsoft.com/office/officeart/2016/7/layout/LinearBlockProcessNumbered"/>
    <dgm:cxn modelId="{1FF78261-A31B-2D44-9F9C-D35D61027F5E}" type="presOf" srcId="{D7406CAB-A36A-4EB9-B869-1CAD68EF06E7}" destId="{2B72EBF0-06EE-A64A-A234-F05CFF248C91}" srcOrd="0" destOrd="0" presId="urn:microsoft.com/office/officeart/2016/7/layout/LinearBlockProcessNumbered"/>
    <dgm:cxn modelId="{AD481171-7A1F-45FC-86E4-2112EE66578C}" srcId="{20B57872-E9DA-4B08-8036-AF130361D6CE}" destId="{D7406CAB-A36A-4EB9-B869-1CAD68EF06E7}" srcOrd="1" destOrd="0" parTransId="{35527D01-1BE3-451E-B809-CC24CF6DB116}" sibTransId="{B8825E36-797C-480C-A55E-9FF133FD5E28}"/>
    <dgm:cxn modelId="{B936E477-F78C-7048-A4F9-8035191005C4}" type="presOf" srcId="{3461F905-0C14-4021-8CBE-5D1060D4D4B6}" destId="{B03964F8-7611-1541-AC19-94D0FD32EE8C}" srcOrd="0" destOrd="0" presId="urn:microsoft.com/office/officeart/2016/7/layout/LinearBlockProcessNumbered"/>
    <dgm:cxn modelId="{E1A41A9B-C79A-42A4-910E-BFDAE26AD051}" srcId="{20B57872-E9DA-4B08-8036-AF130361D6CE}" destId="{7A716986-C188-4C9F-9FAB-DB54B6D95E21}" srcOrd="0" destOrd="0" parTransId="{07DACF33-C351-4663-BACE-2C75FDF0DD42}" sibTransId="{3461F905-0C14-4021-8CBE-5D1060D4D4B6}"/>
    <dgm:cxn modelId="{02C9E6BD-EFB4-7646-AD41-52A7F3B528CA}" type="presOf" srcId="{86F5379A-F382-4C1E-A26C-C9785697BD8F}" destId="{0F2961FA-73D4-0D49-9609-3FEB347AD4D6}" srcOrd="1" destOrd="0" presId="urn:microsoft.com/office/officeart/2016/7/layout/LinearBlockProcessNumbered"/>
    <dgm:cxn modelId="{EEAD3293-154A-9643-84AE-4451B2C3B684}" type="presParOf" srcId="{9C01E6E3-CC0E-B442-83C1-EC8C514CBC89}" destId="{DA4FC052-B1A5-2E46-B658-4FACF259958F}" srcOrd="0" destOrd="0" presId="urn:microsoft.com/office/officeart/2016/7/layout/LinearBlockProcessNumbered"/>
    <dgm:cxn modelId="{C84F7D66-1757-1C41-9B65-0848C6E61CA6}" type="presParOf" srcId="{DA4FC052-B1A5-2E46-B658-4FACF259958F}" destId="{7E6C87BB-F3A5-D740-8A36-94FE3B894C5D}" srcOrd="0" destOrd="0" presId="urn:microsoft.com/office/officeart/2016/7/layout/LinearBlockProcessNumbered"/>
    <dgm:cxn modelId="{D8DA8FCD-A40F-9148-8F18-2E44B1ECC276}" type="presParOf" srcId="{DA4FC052-B1A5-2E46-B658-4FACF259958F}" destId="{B03964F8-7611-1541-AC19-94D0FD32EE8C}" srcOrd="1" destOrd="0" presId="urn:microsoft.com/office/officeart/2016/7/layout/LinearBlockProcessNumbered"/>
    <dgm:cxn modelId="{195E05B6-05DE-F24C-B4E2-111DA713A6AA}" type="presParOf" srcId="{DA4FC052-B1A5-2E46-B658-4FACF259958F}" destId="{D2DACB78-6C63-4246-9BF1-44FCDDA20BB5}" srcOrd="2" destOrd="0" presId="urn:microsoft.com/office/officeart/2016/7/layout/LinearBlockProcessNumbered"/>
    <dgm:cxn modelId="{39289957-9217-FB40-875E-0B953B169F5D}" type="presParOf" srcId="{9C01E6E3-CC0E-B442-83C1-EC8C514CBC89}" destId="{135DBBCE-C55A-EE4B-85D3-26C93D374B10}" srcOrd="1" destOrd="0" presId="urn:microsoft.com/office/officeart/2016/7/layout/LinearBlockProcessNumbered"/>
    <dgm:cxn modelId="{3F4677C9-C3EF-4542-9D45-A1281F6BA466}" type="presParOf" srcId="{9C01E6E3-CC0E-B442-83C1-EC8C514CBC89}" destId="{9C9D9293-8E6C-AC4B-B324-5C89DD2B525C}" srcOrd="2" destOrd="0" presId="urn:microsoft.com/office/officeart/2016/7/layout/LinearBlockProcessNumbered"/>
    <dgm:cxn modelId="{E540CA2E-867C-F247-BCF8-28A8240F3F0A}" type="presParOf" srcId="{9C9D9293-8E6C-AC4B-B324-5C89DD2B525C}" destId="{2B72EBF0-06EE-A64A-A234-F05CFF248C91}" srcOrd="0" destOrd="0" presId="urn:microsoft.com/office/officeart/2016/7/layout/LinearBlockProcessNumbered"/>
    <dgm:cxn modelId="{B2F510F6-F7A8-0643-97F2-F8B527517315}" type="presParOf" srcId="{9C9D9293-8E6C-AC4B-B324-5C89DD2B525C}" destId="{3C352200-3B54-1C4B-A7B1-A43F95CBF8EC}" srcOrd="1" destOrd="0" presId="urn:microsoft.com/office/officeart/2016/7/layout/LinearBlockProcessNumbered"/>
    <dgm:cxn modelId="{836C352E-EA31-304A-AAFF-8F675A011CF3}" type="presParOf" srcId="{9C9D9293-8E6C-AC4B-B324-5C89DD2B525C}" destId="{2635D273-43B2-DA43-8634-26B6AFF8FEAF}" srcOrd="2" destOrd="0" presId="urn:microsoft.com/office/officeart/2016/7/layout/LinearBlockProcessNumbered"/>
    <dgm:cxn modelId="{4DA48EE6-5F65-494F-9D83-20EF7543C2B8}" type="presParOf" srcId="{9C01E6E3-CC0E-B442-83C1-EC8C514CBC89}" destId="{267E4EBE-6FA1-4B44-A112-2C6F7DFB5063}" srcOrd="3" destOrd="0" presId="urn:microsoft.com/office/officeart/2016/7/layout/LinearBlockProcessNumbered"/>
    <dgm:cxn modelId="{C8DAF9BB-C337-424D-B626-2157453ADDF4}" type="presParOf" srcId="{9C01E6E3-CC0E-B442-83C1-EC8C514CBC89}" destId="{AF44BEFD-633A-E946-B3FE-9B013421CCD8}" srcOrd="4" destOrd="0" presId="urn:microsoft.com/office/officeart/2016/7/layout/LinearBlockProcessNumbered"/>
    <dgm:cxn modelId="{FC752AD6-15B8-FD45-87B2-D7706B5C702B}" type="presParOf" srcId="{AF44BEFD-633A-E946-B3FE-9B013421CCD8}" destId="{ECE28BC3-9CA6-164A-8852-CBC894DB363C}" srcOrd="0" destOrd="0" presId="urn:microsoft.com/office/officeart/2016/7/layout/LinearBlockProcessNumbered"/>
    <dgm:cxn modelId="{77108000-8D1C-A848-BF10-19D430CA0A4F}" type="presParOf" srcId="{AF44BEFD-633A-E946-B3FE-9B013421CCD8}" destId="{79C92EB1-B12C-CD49-8C63-8DA581700FD4}" srcOrd="1" destOrd="0" presId="urn:microsoft.com/office/officeart/2016/7/layout/LinearBlockProcessNumbered"/>
    <dgm:cxn modelId="{3D869804-F162-2248-A8F6-231E72695759}" type="presParOf" srcId="{AF44BEFD-633A-E946-B3FE-9B013421CCD8}" destId="{0F2961FA-73D4-0D49-9609-3FEB347AD4D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093633-11BF-4C49-A841-A83A8874A8F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23D438-C2AE-4B27-8A82-CB2275BDF630}">
      <dgm:prSet/>
      <dgm:spPr/>
      <dgm:t>
        <a:bodyPr/>
        <a:lstStyle/>
        <a:p>
          <a:r>
            <a:rPr lang="en-GB"/>
            <a:t>Goal: Predict community college students likely to transfer.</a:t>
          </a:r>
          <a:endParaRPr lang="en-US"/>
        </a:p>
      </dgm:t>
    </dgm:pt>
    <dgm:pt modelId="{4AB871FB-2FCC-4064-A996-669F1D2848B3}" type="parTrans" cxnId="{1D1288A1-08AE-49AD-A61E-BC85D1A0D897}">
      <dgm:prSet/>
      <dgm:spPr/>
      <dgm:t>
        <a:bodyPr/>
        <a:lstStyle/>
        <a:p>
          <a:endParaRPr lang="en-US"/>
        </a:p>
      </dgm:t>
    </dgm:pt>
    <dgm:pt modelId="{C4BCA923-167E-43EC-A962-B58533BB5D2A}" type="sibTrans" cxnId="{1D1288A1-08AE-49AD-A61E-BC85D1A0D897}">
      <dgm:prSet/>
      <dgm:spPr/>
      <dgm:t>
        <a:bodyPr/>
        <a:lstStyle/>
        <a:p>
          <a:endParaRPr lang="en-US"/>
        </a:p>
      </dgm:t>
    </dgm:pt>
    <dgm:pt modelId="{C0B8A489-2E0D-4F97-ADA6-E12BAF8975AC}">
      <dgm:prSet/>
      <dgm:spPr/>
      <dgm:t>
        <a:bodyPr/>
        <a:lstStyle/>
        <a:p>
          <a:r>
            <a:rPr lang="en-GB"/>
            <a:t>Techniques: Neural networks, rule induction.</a:t>
          </a:r>
          <a:endParaRPr lang="en-US"/>
        </a:p>
      </dgm:t>
    </dgm:pt>
    <dgm:pt modelId="{F262D853-981D-44A3-9B80-DD0621C783A6}" type="parTrans" cxnId="{084DBDE7-4569-4740-8960-9E3D048FBED4}">
      <dgm:prSet/>
      <dgm:spPr/>
      <dgm:t>
        <a:bodyPr/>
        <a:lstStyle/>
        <a:p>
          <a:endParaRPr lang="en-US"/>
        </a:p>
      </dgm:t>
    </dgm:pt>
    <dgm:pt modelId="{5758465A-1E7B-4BCA-A7BB-4923BAFF8B84}" type="sibTrans" cxnId="{084DBDE7-4569-4740-8960-9E3D048FBED4}">
      <dgm:prSet/>
      <dgm:spPr/>
      <dgm:t>
        <a:bodyPr/>
        <a:lstStyle/>
        <a:p>
          <a:endParaRPr lang="en-US"/>
        </a:p>
      </dgm:t>
    </dgm:pt>
    <dgm:pt modelId="{025414B1-377A-4BFE-A8DF-E74B17A6F746}">
      <dgm:prSet/>
      <dgm:spPr/>
      <dgm:t>
        <a:bodyPr/>
        <a:lstStyle/>
        <a:p>
          <a:r>
            <a:rPr lang="en-GB"/>
            <a:t>Results: Up to 80% accuracy in identifying transfer candidates.</a:t>
          </a:r>
          <a:endParaRPr lang="en-US"/>
        </a:p>
      </dgm:t>
    </dgm:pt>
    <dgm:pt modelId="{2CDFA725-0535-4971-B31B-E7F3EDC1CD2F}" type="parTrans" cxnId="{A3758FCA-D83C-4FD5-BEFE-5C93518EDB67}">
      <dgm:prSet/>
      <dgm:spPr/>
      <dgm:t>
        <a:bodyPr/>
        <a:lstStyle/>
        <a:p>
          <a:endParaRPr lang="en-US"/>
        </a:p>
      </dgm:t>
    </dgm:pt>
    <dgm:pt modelId="{D3EA594B-145C-4275-8A4A-49B790824398}" type="sibTrans" cxnId="{A3758FCA-D83C-4FD5-BEFE-5C93518EDB67}">
      <dgm:prSet/>
      <dgm:spPr/>
      <dgm:t>
        <a:bodyPr/>
        <a:lstStyle/>
        <a:p>
          <a:endParaRPr lang="en-US"/>
        </a:p>
      </dgm:t>
    </dgm:pt>
    <dgm:pt modelId="{B69420BA-E3EC-CC4D-BAF9-EA9A658780DD}" type="pres">
      <dgm:prSet presAssocID="{37093633-11BF-4C49-A841-A83A8874A8F9}" presName="diagram" presStyleCnt="0">
        <dgm:presLayoutVars>
          <dgm:dir/>
          <dgm:resizeHandles val="exact"/>
        </dgm:presLayoutVars>
      </dgm:prSet>
      <dgm:spPr/>
    </dgm:pt>
    <dgm:pt modelId="{5693164D-22C9-DB41-BEA1-6041BABB979A}" type="pres">
      <dgm:prSet presAssocID="{5723D438-C2AE-4B27-8A82-CB2275BDF630}" presName="node" presStyleLbl="node1" presStyleIdx="0" presStyleCnt="3">
        <dgm:presLayoutVars>
          <dgm:bulletEnabled val="1"/>
        </dgm:presLayoutVars>
      </dgm:prSet>
      <dgm:spPr/>
    </dgm:pt>
    <dgm:pt modelId="{EB6E8D08-796E-164D-8C5B-D08677363A38}" type="pres">
      <dgm:prSet presAssocID="{C4BCA923-167E-43EC-A962-B58533BB5D2A}" presName="sibTrans" presStyleCnt="0"/>
      <dgm:spPr/>
    </dgm:pt>
    <dgm:pt modelId="{32A82969-46CD-0447-8375-AB680A2402F1}" type="pres">
      <dgm:prSet presAssocID="{C0B8A489-2E0D-4F97-ADA6-E12BAF8975AC}" presName="node" presStyleLbl="node1" presStyleIdx="1" presStyleCnt="3">
        <dgm:presLayoutVars>
          <dgm:bulletEnabled val="1"/>
        </dgm:presLayoutVars>
      </dgm:prSet>
      <dgm:spPr/>
    </dgm:pt>
    <dgm:pt modelId="{8631DE2A-5111-E140-AB19-DFF58A7CBCF3}" type="pres">
      <dgm:prSet presAssocID="{5758465A-1E7B-4BCA-A7BB-4923BAFF8B84}" presName="sibTrans" presStyleCnt="0"/>
      <dgm:spPr/>
    </dgm:pt>
    <dgm:pt modelId="{57499DE7-726C-9540-A80B-BE6174690181}" type="pres">
      <dgm:prSet presAssocID="{025414B1-377A-4BFE-A8DF-E74B17A6F746}" presName="node" presStyleLbl="node1" presStyleIdx="2" presStyleCnt="3">
        <dgm:presLayoutVars>
          <dgm:bulletEnabled val="1"/>
        </dgm:presLayoutVars>
      </dgm:prSet>
      <dgm:spPr/>
    </dgm:pt>
  </dgm:ptLst>
  <dgm:cxnLst>
    <dgm:cxn modelId="{BA87CE00-B010-434F-B28F-BDD3B87CEAFC}" type="presOf" srcId="{5723D438-C2AE-4B27-8A82-CB2275BDF630}" destId="{5693164D-22C9-DB41-BEA1-6041BABB979A}" srcOrd="0" destOrd="0" presId="urn:microsoft.com/office/officeart/2005/8/layout/default"/>
    <dgm:cxn modelId="{90F6049B-17AE-9041-A2B4-503764C9E491}" type="presOf" srcId="{37093633-11BF-4C49-A841-A83A8874A8F9}" destId="{B69420BA-E3EC-CC4D-BAF9-EA9A658780DD}" srcOrd="0" destOrd="0" presId="urn:microsoft.com/office/officeart/2005/8/layout/default"/>
    <dgm:cxn modelId="{1D1288A1-08AE-49AD-A61E-BC85D1A0D897}" srcId="{37093633-11BF-4C49-A841-A83A8874A8F9}" destId="{5723D438-C2AE-4B27-8A82-CB2275BDF630}" srcOrd="0" destOrd="0" parTransId="{4AB871FB-2FCC-4064-A996-669F1D2848B3}" sibTransId="{C4BCA923-167E-43EC-A962-B58533BB5D2A}"/>
    <dgm:cxn modelId="{A3758FCA-D83C-4FD5-BEFE-5C93518EDB67}" srcId="{37093633-11BF-4C49-A841-A83A8874A8F9}" destId="{025414B1-377A-4BFE-A8DF-E74B17A6F746}" srcOrd="2" destOrd="0" parTransId="{2CDFA725-0535-4971-B31B-E7F3EDC1CD2F}" sibTransId="{D3EA594B-145C-4275-8A4A-49B790824398}"/>
    <dgm:cxn modelId="{6E5601DC-BF87-D742-BB35-625965403B77}" type="presOf" srcId="{C0B8A489-2E0D-4F97-ADA6-E12BAF8975AC}" destId="{32A82969-46CD-0447-8375-AB680A2402F1}" srcOrd="0" destOrd="0" presId="urn:microsoft.com/office/officeart/2005/8/layout/default"/>
    <dgm:cxn modelId="{084DBDE7-4569-4740-8960-9E3D048FBED4}" srcId="{37093633-11BF-4C49-A841-A83A8874A8F9}" destId="{C0B8A489-2E0D-4F97-ADA6-E12BAF8975AC}" srcOrd="1" destOrd="0" parTransId="{F262D853-981D-44A3-9B80-DD0621C783A6}" sibTransId="{5758465A-1E7B-4BCA-A7BB-4923BAFF8B84}"/>
    <dgm:cxn modelId="{29BB91EC-E58C-8648-9596-C1A841E6E45C}" type="presOf" srcId="{025414B1-377A-4BFE-A8DF-E74B17A6F746}" destId="{57499DE7-726C-9540-A80B-BE6174690181}" srcOrd="0" destOrd="0" presId="urn:microsoft.com/office/officeart/2005/8/layout/default"/>
    <dgm:cxn modelId="{22711E5C-DBDE-0F4A-A840-7041DE4C8E43}" type="presParOf" srcId="{B69420BA-E3EC-CC4D-BAF9-EA9A658780DD}" destId="{5693164D-22C9-DB41-BEA1-6041BABB979A}" srcOrd="0" destOrd="0" presId="urn:microsoft.com/office/officeart/2005/8/layout/default"/>
    <dgm:cxn modelId="{B7F15808-0948-AE4C-9E9D-92A966F8011E}" type="presParOf" srcId="{B69420BA-E3EC-CC4D-BAF9-EA9A658780DD}" destId="{EB6E8D08-796E-164D-8C5B-D08677363A38}" srcOrd="1" destOrd="0" presId="urn:microsoft.com/office/officeart/2005/8/layout/default"/>
    <dgm:cxn modelId="{F592F4B5-E875-724F-8BC4-33B852108E28}" type="presParOf" srcId="{B69420BA-E3EC-CC4D-BAF9-EA9A658780DD}" destId="{32A82969-46CD-0447-8375-AB680A2402F1}" srcOrd="2" destOrd="0" presId="urn:microsoft.com/office/officeart/2005/8/layout/default"/>
    <dgm:cxn modelId="{CB1352BC-89F6-7A47-8941-E98D86201261}" type="presParOf" srcId="{B69420BA-E3EC-CC4D-BAF9-EA9A658780DD}" destId="{8631DE2A-5111-E140-AB19-DFF58A7CBCF3}" srcOrd="3" destOrd="0" presId="urn:microsoft.com/office/officeart/2005/8/layout/default"/>
    <dgm:cxn modelId="{41429531-131A-BF4F-ACE4-C011B4A77B24}" type="presParOf" srcId="{B69420BA-E3EC-CC4D-BAF9-EA9A658780DD}" destId="{57499DE7-726C-9540-A80B-BE617469018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6DC314-9A93-48CB-8291-0D0CC992CAD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7DEAA6-6F54-4A0E-B00C-BD468FAFC22F}">
      <dgm:prSet/>
      <dgm:spPr/>
      <dgm:t>
        <a:bodyPr/>
        <a:lstStyle/>
        <a:p>
          <a:r>
            <a:rPr lang="en-GB"/>
            <a:t>Challenge: Target alumni most likely to donate.</a:t>
          </a:r>
          <a:endParaRPr lang="en-US"/>
        </a:p>
      </dgm:t>
    </dgm:pt>
    <dgm:pt modelId="{0A17DB50-E689-49E7-8806-D0976BBEA127}" type="parTrans" cxnId="{AF0FFC0E-461E-41D5-94D4-EB4BF8909C71}">
      <dgm:prSet/>
      <dgm:spPr/>
      <dgm:t>
        <a:bodyPr/>
        <a:lstStyle/>
        <a:p>
          <a:endParaRPr lang="en-US"/>
        </a:p>
      </dgm:t>
    </dgm:pt>
    <dgm:pt modelId="{0ADA6FDC-18AC-4912-9D2C-2E40FCC3A3D0}" type="sibTrans" cxnId="{AF0FFC0E-461E-41D5-94D4-EB4BF8909C7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C4679CB-91E1-4B93-A931-DB1652BF6649}">
      <dgm:prSet/>
      <dgm:spPr/>
      <dgm:t>
        <a:bodyPr/>
        <a:lstStyle/>
        <a:p>
          <a:r>
            <a:rPr lang="en-GB"/>
            <a:t>Data mining increases pledge response rate and reduces mailing costs.</a:t>
          </a:r>
          <a:endParaRPr lang="en-US"/>
        </a:p>
      </dgm:t>
    </dgm:pt>
    <dgm:pt modelId="{78D84835-51D6-4437-B4E4-5F0D239F153A}" type="parTrans" cxnId="{38D7B14D-8B50-46EF-86F3-AD08750B2D29}">
      <dgm:prSet/>
      <dgm:spPr/>
      <dgm:t>
        <a:bodyPr/>
        <a:lstStyle/>
        <a:p>
          <a:endParaRPr lang="en-US"/>
        </a:p>
      </dgm:t>
    </dgm:pt>
    <dgm:pt modelId="{C1E793FD-786D-470D-87DD-F61082757826}" type="sibTrans" cxnId="{38D7B14D-8B50-46EF-86F3-AD08750B2D2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6FBEFA0-5D13-4AB9-9655-82BC9B1BB59B}">
      <dgm:prSet/>
      <dgm:spPr/>
      <dgm:t>
        <a:bodyPr/>
        <a:lstStyle/>
        <a:p>
          <a:r>
            <a:rPr lang="en-GB"/>
            <a:t>Results: 80% contribution rate when targeting top 30% of alumni using prediction.</a:t>
          </a:r>
          <a:endParaRPr lang="en-US"/>
        </a:p>
      </dgm:t>
    </dgm:pt>
    <dgm:pt modelId="{BD1A85FF-767B-40DD-A7D8-1752F4234D1E}" type="parTrans" cxnId="{E43DD19D-0847-4283-A889-A5684E71ADAE}">
      <dgm:prSet/>
      <dgm:spPr/>
      <dgm:t>
        <a:bodyPr/>
        <a:lstStyle/>
        <a:p>
          <a:endParaRPr lang="en-US"/>
        </a:p>
      </dgm:t>
    </dgm:pt>
    <dgm:pt modelId="{6C4A6C6E-E445-42C7-BB0F-0D34D9E577AB}" type="sibTrans" cxnId="{E43DD19D-0847-4283-A889-A5684E71ADAE}">
      <dgm:prSet phldrT="3" phldr="0"/>
      <dgm:spPr/>
      <dgm:t>
        <a:bodyPr/>
        <a:lstStyle/>
        <a:p>
          <a:endParaRPr lang="en-US"/>
        </a:p>
      </dgm:t>
    </dgm:pt>
    <dgm:pt modelId="{0DA4C81D-BCA3-F841-821C-A7CABC08CCAA}" type="pres">
      <dgm:prSet presAssocID="{D46DC314-9A93-48CB-8291-0D0CC992CADC}" presName="outerComposite" presStyleCnt="0">
        <dgm:presLayoutVars>
          <dgm:chMax val="5"/>
          <dgm:dir/>
          <dgm:resizeHandles val="exact"/>
        </dgm:presLayoutVars>
      </dgm:prSet>
      <dgm:spPr/>
    </dgm:pt>
    <dgm:pt modelId="{FA49D9E1-6194-6046-98CA-D5CD13BD2EA0}" type="pres">
      <dgm:prSet presAssocID="{D46DC314-9A93-48CB-8291-0D0CC992CADC}" presName="dummyMaxCanvas" presStyleCnt="0">
        <dgm:presLayoutVars/>
      </dgm:prSet>
      <dgm:spPr/>
    </dgm:pt>
    <dgm:pt modelId="{21231650-DC06-DE47-9014-4AE2C65DC15A}" type="pres">
      <dgm:prSet presAssocID="{D46DC314-9A93-48CB-8291-0D0CC992CADC}" presName="ThreeNodes_1" presStyleLbl="node1" presStyleIdx="0" presStyleCnt="3">
        <dgm:presLayoutVars>
          <dgm:bulletEnabled val="1"/>
        </dgm:presLayoutVars>
      </dgm:prSet>
      <dgm:spPr/>
    </dgm:pt>
    <dgm:pt modelId="{B5EC91A3-3A84-2F40-A558-D02126FEA8EF}" type="pres">
      <dgm:prSet presAssocID="{D46DC314-9A93-48CB-8291-0D0CC992CADC}" presName="ThreeNodes_2" presStyleLbl="node1" presStyleIdx="1" presStyleCnt="3">
        <dgm:presLayoutVars>
          <dgm:bulletEnabled val="1"/>
        </dgm:presLayoutVars>
      </dgm:prSet>
      <dgm:spPr/>
    </dgm:pt>
    <dgm:pt modelId="{03B041DD-D703-7947-B21F-EC9EE6A36945}" type="pres">
      <dgm:prSet presAssocID="{D46DC314-9A93-48CB-8291-0D0CC992CADC}" presName="ThreeNodes_3" presStyleLbl="node1" presStyleIdx="2" presStyleCnt="3">
        <dgm:presLayoutVars>
          <dgm:bulletEnabled val="1"/>
        </dgm:presLayoutVars>
      </dgm:prSet>
      <dgm:spPr/>
    </dgm:pt>
    <dgm:pt modelId="{9AC82BF0-107E-A747-A228-AD90DEA46549}" type="pres">
      <dgm:prSet presAssocID="{D46DC314-9A93-48CB-8291-0D0CC992CADC}" presName="ThreeConn_1-2" presStyleLbl="fgAccFollowNode1" presStyleIdx="0" presStyleCnt="2">
        <dgm:presLayoutVars>
          <dgm:bulletEnabled val="1"/>
        </dgm:presLayoutVars>
      </dgm:prSet>
      <dgm:spPr/>
    </dgm:pt>
    <dgm:pt modelId="{AD72AD8B-B071-8A45-90ED-FC670BF44686}" type="pres">
      <dgm:prSet presAssocID="{D46DC314-9A93-48CB-8291-0D0CC992CADC}" presName="ThreeConn_2-3" presStyleLbl="fgAccFollowNode1" presStyleIdx="1" presStyleCnt="2">
        <dgm:presLayoutVars>
          <dgm:bulletEnabled val="1"/>
        </dgm:presLayoutVars>
      </dgm:prSet>
      <dgm:spPr/>
    </dgm:pt>
    <dgm:pt modelId="{1DC4F445-AE0D-E24F-A59D-73E8E9CB8F02}" type="pres">
      <dgm:prSet presAssocID="{D46DC314-9A93-48CB-8291-0D0CC992CADC}" presName="ThreeNodes_1_text" presStyleLbl="node1" presStyleIdx="2" presStyleCnt="3">
        <dgm:presLayoutVars>
          <dgm:bulletEnabled val="1"/>
        </dgm:presLayoutVars>
      </dgm:prSet>
      <dgm:spPr/>
    </dgm:pt>
    <dgm:pt modelId="{92F96163-1FA2-7744-B00A-8B6D596F012F}" type="pres">
      <dgm:prSet presAssocID="{D46DC314-9A93-48CB-8291-0D0CC992CADC}" presName="ThreeNodes_2_text" presStyleLbl="node1" presStyleIdx="2" presStyleCnt="3">
        <dgm:presLayoutVars>
          <dgm:bulletEnabled val="1"/>
        </dgm:presLayoutVars>
      </dgm:prSet>
      <dgm:spPr/>
    </dgm:pt>
    <dgm:pt modelId="{0C622EBF-E36A-4340-B878-9D4E8A237DBF}" type="pres">
      <dgm:prSet presAssocID="{D46DC314-9A93-48CB-8291-0D0CC992CAD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F0FFC0E-461E-41D5-94D4-EB4BF8909C71}" srcId="{D46DC314-9A93-48CB-8291-0D0CC992CADC}" destId="{6F7DEAA6-6F54-4A0E-B00C-BD468FAFC22F}" srcOrd="0" destOrd="0" parTransId="{0A17DB50-E689-49E7-8806-D0976BBEA127}" sibTransId="{0ADA6FDC-18AC-4912-9D2C-2E40FCC3A3D0}"/>
    <dgm:cxn modelId="{CCC4062F-6CF5-F149-995E-0C9310F9C43C}" type="presOf" srcId="{0ADA6FDC-18AC-4912-9D2C-2E40FCC3A3D0}" destId="{9AC82BF0-107E-A747-A228-AD90DEA46549}" srcOrd="0" destOrd="0" presId="urn:microsoft.com/office/officeart/2005/8/layout/vProcess5"/>
    <dgm:cxn modelId="{DFAF6230-6A99-8447-9D29-CB3BB32A968E}" type="presOf" srcId="{8C4679CB-91E1-4B93-A931-DB1652BF6649}" destId="{92F96163-1FA2-7744-B00A-8B6D596F012F}" srcOrd="1" destOrd="0" presId="urn:microsoft.com/office/officeart/2005/8/layout/vProcess5"/>
    <dgm:cxn modelId="{38D7B14D-8B50-46EF-86F3-AD08750B2D29}" srcId="{D46DC314-9A93-48CB-8291-0D0CC992CADC}" destId="{8C4679CB-91E1-4B93-A931-DB1652BF6649}" srcOrd="1" destOrd="0" parTransId="{78D84835-51D6-4437-B4E4-5F0D239F153A}" sibTransId="{C1E793FD-786D-470D-87DD-F61082757826}"/>
    <dgm:cxn modelId="{C05BEA57-B0A4-3F46-9DFD-D5F7EF638584}" type="presOf" srcId="{6F7DEAA6-6F54-4A0E-B00C-BD468FAFC22F}" destId="{1DC4F445-AE0D-E24F-A59D-73E8E9CB8F02}" srcOrd="1" destOrd="0" presId="urn:microsoft.com/office/officeart/2005/8/layout/vProcess5"/>
    <dgm:cxn modelId="{AD798560-40A0-0444-8007-DE1CAD2DB5EA}" type="presOf" srcId="{6F7DEAA6-6F54-4A0E-B00C-BD468FAFC22F}" destId="{21231650-DC06-DE47-9014-4AE2C65DC15A}" srcOrd="0" destOrd="0" presId="urn:microsoft.com/office/officeart/2005/8/layout/vProcess5"/>
    <dgm:cxn modelId="{EC57BD72-5BF6-094E-B154-68D6D2D700E9}" type="presOf" srcId="{86FBEFA0-5D13-4AB9-9655-82BC9B1BB59B}" destId="{0C622EBF-E36A-4340-B878-9D4E8A237DBF}" srcOrd="1" destOrd="0" presId="urn:microsoft.com/office/officeart/2005/8/layout/vProcess5"/>
    <dgm:cxn modelId="{E43DD19D-0847-4283-A889-A5684E71ADAE}" srcId="{D46DC314-9A93-48CB-8291-0D0CC992CADC}" destId="{86FBEFA0-5D13-4AB9-9655-82BC9B1BB59B}" srcOrd="2" destOrd="0" parTransId="{BD1A85FF-767B-40DD-A7D8-1752F4234D1E}" sibTransId="{6C4A6C6E-E445-42C7-BB0F-0D34D9E577AB}"/>
    <dgm:cxn modelId="{72CF4EA1-A06A-9E44-986D-C3EB38B202F3}" type="presOf" srcId="{D46DC314-9A93-48CB-8291-0D0CC992CADC}" destId="{0DA4C81D-BCA3-F841-821C-A7CABC08CCAA}" srcOrd="0" destOrd="0" presId="urn:microsoft.com/office/officeart/2005/8/layout/vProcess5"/>
    <dgm:cxn modelId="{A7A830D4-0D37-3746-B9A9-5BF2FF2463D5}" type="presOf" srcId="{8C4679CB-91E1-4B93-A931-DB1652BF6649}" destId="{B5EC91A3-3A84-2F40-A558-D02126FEA8EF}" srcOrd="0" destOrd="0" presId="urn:microsoft.com/office/officeart/2005/8/layout/vProcess5"/>
    <dgm:cxn modelId="{28191BEB-9913-B545-B0DF-36982D1408AC}" type="presOf" srcId="{86FBEFA0-5D13-4AB9-9655-82BC9B1BB59B}" destId="{03B041DD-D703-7947-B21F-EC9EE6A36945}" srcOrd="0" destOrd="0" presId="urn:microsoft.com/office/officeart/2005/8/layout/vProcess5"/>
    <dgm:cxn modelId="{452B70F7-A52B-CD4B-A087-D797979B468A}" type="presOf" srcId="{C1E793FD-786D-470D-87DD-F61082757826}" destId="{AD72AD8B-B071-8A45-90ED-FC670BF44686}" srcOrd="0" destOrd="0" presId="urn:microsoft.com/office/officeart/2005/8/layout/vProcess5"/>
    <dgm:cxn modelId="{E074D5FB-2066-3846-89B7-BD30272EEDCB}" type="presParOf" srcId="{0DA4C81D-BCA3-F841-821C-A7CABC08CCAA}" destId="{FA49D9E1-6194-6046-98CA-D5CD13BD2EA0}" srcOrd="0" destOrd="0" presId="urn:microsoft.com/office/officeart/2005/8/layout/vProcess5"/>
    <dgm:cxn modelId="{BB57F50A-4263-634D-AA11-CB759BA45AF5}" type="presParOf" srcId="{0DA4C81D-BCA3-F841-821C-A7CABC08CCAA}" destId="{21231650-DC06-DE47-9014-4AE2C65DC15A}" srcOrd="1" destOrd="0" presId="urn:microsoft.com/office/officeart/2005/8/layout/vProcess5"/>
    <dgm:cxn modelId="{82385916-4775-3147-84F6-B5F41B7D23AC}" type="presParOf" srcId="{0DA4C81D-BCA3-F841-821C-A7CABC08CCAA}" destId="{B5EC91A3-3A84-2F40-A558-D02126FEA8EF}" srcOrd="2" destOrd="0" presId="urn:microsoft.com/office/officeart/2005/8/layout/vProcess5"/>
    <dgm:cxn modelId="{9D2743FD-4C81-A146-8F50-218BCCFD4512}" type="presParOf" srcId="{0DA4C81D-BCA3-F841-821C-A7CABC08CCAA}" destId="{03B041DD-D703-7947-B21F-EC9EE6A36945}" srcOrd="3" destOrd="0" presId="urn:microsoft.com/office/officeart/2005/8/layout/vProcess5"/>
    <dgm:cxn modelId="{44CD4258-24DF-2145-8708-B517DE067936}" type="presParOf" srcId="{0DA4C81D-BCA3-F841-821C-A7CABC08CCAA}" destId="{9AC82BF0-107E-A747-A228-AD90DEA46549}" srcOrd="4" destOrd="0" presId="urn:microsoft.com/office/officeart/2005/8/layout/vProcess5"/>
    <dgm:cxn modelId="{A26B0B20-9503-2546-8F2B-70CD664FE529}" type="presParOf" srcId="{0DA4C81D-BCA3-F841-821C-A7CABC08CCAA}" destId="{AD72AD8B-B071-8A45-90ED-FC670BF44686}" srcOrd="5" destOrd="0" presId="urn:microsoft.com/office/officeart/2005/8/layout/vProcess5"/>
    <dgm:cxn modelId="{809033B2-5FAC-7443-A479-544C2B0C32B5}" type="presParOf" srcId="{0DA4C81D-BCA3-F841-821C-A7CABC08CCAA}" destId="{1DC4F445-AE0D-E24F-A59D-73E8E9CB8F02}" srcOrd="6" destOrd="0" presId="urn:microsoft.com/office/officeart/2005/8/layout/vProcess5"/>
    <dgm:cxn modelId="{0CD93827-556D-EC4B-8542-90075E98033C}" type="presParOf" srcId="{0DA4C81D-BCA3-F841-821C-A7CABC08CCAA}" destId="{92F96163-1FA2-7744-B00A-8B6D596F012F}" srcOrd="7" destOrd="0" presId="urn:microsoft.com/office/officeart/2005/8/layout/vProcess5"/>
    <dgm:cxn modelId="{7391CD56-BD03-BE43-B315-5D91B6DF3937}" type="presParOf" srcId="{0DA4C81D-BCA3-F841-821C-A7CABC08CCAA}" destId="{0C622EBF-E36A-4340-B878-9D4E8A237DB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124922-9A4E-4C49-A015-1B7FC82728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1347AA-B03C-4668-A5D4-CBB556EFE9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mining enhances resource allocation, student outcomes, and alumni engagement.</a:t>
          </a:r>
          <a:endParaRPr lang="en-US"/>
        </a:p>
      </dgm:t>
    </dgm:pt>
    <dgm:pt modelId="{A9A1B5D6-B043-4DBC-A3AF-9FED86764AC5}" type="parTrans" cxnId="{5AE0E7E6-7088-4EC9-B447-8E2F102BFF94}">
      <dgm:prSet/>
      <dgm:spPr/>
      <dgm:t>
        <a:bodyPr/>
        <a:lstStyle/>
        <a:p>
          <a:endParaRPr lang="en-US"/>
        </a:p>
      </dgm:t>
    </dgm:pt>
    <dgm:pt modelId="{8BFAB4B3-4B4F-4867-8D13-35ED0DA4AC86}" type="sibTrans" cxnId="{5AE0E7E6-7088-4EC9-B447-8E2F102BFF94}">
      <dgm:prSet/>
      <dgm:spPr/>
      <dgm:t>
        <a:bodyPr/>
        <a:lstStyle/>
        <a:p>
          <a:endParaRPr lang="en-US"/>
        </a:p>
      </dgm:t>
    </dgm:pt>
    <dgm:pt modelId="{5DB8E15A-C6A2-4B35-8A3E-D514144478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Predictive models provide actionable insights for educational institutions.</a:t>
          </a:r>
          <a:endParaRPr lang="en-US"/>
        </a:p>
      </dgm:t>
    </dgm:pt>
    <dgm:pt modelId="{072F1B58-BB39-42F0-881F-A653F6113269}" type="parTrans" cxnId="{4AC04E00-4ACC-412D-AC4A-D7ABE0B78ECD}">
      <dgm:prSet/>
      <dgm:spPr/>
      <dgm:t>
        <a:bodyPr/>
        <a:lstStyle/>
        <a:p>
          <a:endParaRPr lang="en-US"/>
        </a:p>
      </dgm:t>
    </dgm:pt>
    <dgm:pt modelId="{26C43B4D-822C-4D7E-BE9D-81449EA64637}" type="sibTrans" cxnId="{4AC04E00-4ACC-412D-AC4A-D7ABE0B78ECD}">
      <dgm:prSet/>
      <dgm:spPr/>
      <dgm:t>
        <a:bodyPr/>
        <a:lstStyle/>
        <a:p>
          <a:endParaRPr lang="en-US"/>
        </a:p>
      </dgm:t>
    </dgm:pt>
    <dgm:pt modelId="{9A45AD2A-C3AB-4FE3-B732-1DC78C7FF02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Essential for proactive, data-driven decision-making in higher education.</a:t>
          </a:r>
          <a:endParaRPr lang="en-US"/>
        </a:p>
      </dgm:t>
    </dgm:pt>
    <dgm:pt modelId="{D1841D41-7A2F-4202-9B04-55993AFC9F95}" type="parTrans" cxnId="{119476FF-91B1-46B3-9DF4-A48B48E42EA5}">
      <dgm:prSet/>
      <dgm:spPr/>
      <dgm:t>
        <a:bodyPr/>
        <a:lstStyle/>
        <a:p>
          <a:endParaRPr lang="en-US"/>
        </a:p>
      </dgm:t>
    </dgm:pt>
    <dgm:pt modelId="{2EBDEEE8-1538-47B4-BC20-D8EC930C4C06}" type="sibTrans" cxnId="{119476FF-91B1-46B3-9DF4-A48B48E42EA5}">
      <dgm:prSet/>
      <dgm:spPr/>
      <dgm:t>
        <a:bodyPr/>
        <a:lstStyle/>
        <a:p>
          <a:endParaRPr lang="en-US"/>
        </a:p>
      </dgm:t>
    </dgm:pt>
    <dgm:pt modelId="{54A9F47D-DB34-4B92-9E40-C5CF52ED7289}" type="pres">
      <dgm:prSet presAssocID="{97124922-9A4E-4C49-A015-1B7FC827289F}" presName="root" presStyleCnt="0">
        <dgm:presLayoutVars>
          <dgm:dir/>
          <dgm:resizeHandles val="exact"/>
        </dgm:presLayoutVars>
      </dgm:prSet>
      <dgm:spPr/>
    </dgm:pt>
    <dgm:pt modelId="{25F3BB9A-058D-4775-B3D8-CF5C73CE7020}" type="pres">
      <dgm:prSet presAssocID="{261347AA-B03C-4668-A5D4-CBB556EFE922}" presName="compNode" presStyleCnt="0"/>
      <dgm:spPr/>
    </dgm:pt>
    <dgm:pt modelId="{E66FB8A9-17F3-4D21-A723-76CBF8A3E194}" type="pres">
      <dgm:prSet presAssocID="{261347AA-B03C-4668-A5D4-CBB556EFE922}" presName="bgRect" presStyleLbl="bgShp" presStyleIdx="0" presStyleCnt="3"/>
      <dgm:spPr/>
    </dgm:pt>
    <dgm:pt modelId="{700E4E35-780E-4E83-B1D1-64674D22F8C4}" type="pres">
      <dgm:prSet presAssocID="{261347AA-B03C-4668-A5D4-CBB556EFE9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B078B713-C407-4A0D-BDFC-DE2E02CAF601}" type="pres">
      <dgm:prSet presAssocID="{261347AA-B03C-4668-A5D4-CBB556EFE922}" presName="spaceRect" presStyleCnt="0"/>
      <dgm:spPr/>
    </dgm:pt>
    <dgm:pt modelId="{5B930100-7674-40D1-A6DE-653DF5645E8C}" type="pres">
      <dgm:prSet presAssocID="{261347AA-B03C-4668-A5D4-CBB556EFE922}" presName="parTx" presStyleLbl="revTx" presStyleIdx="0" presStyleCnt="3">
        <dgm:presLayoutVars>
          <dgm:chMax val="0"/>
          <dgm:chPref val="0"/>
        </dgm:presLayoutVars>
      </dgm:prSet>
      <dgm:spPr/>
    </dgm:pt>
    <dgm:pt modelId="{595C4AC8-DAD3-4D80-B334-4F7A5E13D2A2}" type="pres">
      <dgm:prSet presAssocID="{8BFAB4B3-4B4F-4867-8D13-35ED0DA4AC86}" presName="sibTrans" presStyleCnt="0"/>
      <dgm:spPr/>
    </dgm:pt>
    <dgm:pt modelId="{23B282E4-9439-4EFD-9223-04914D46E284}" type="pres">
      <dgm:prSet presAssocID="{5DB8E15A-C6A2-4B35-8A3E-D51414447857}" presName="compNode" presStyleCnt="0"/>
      <dgm:spPr/>
    </dgm:pt>
    <dgm:pt modelId="{892E788D-12B7-4512-9417-4AAAFAD7F002}" type="pres">
      <dgm:prSet presAssocID="{5DB8E15A-C6A2-4B35-8A3E-D51414447857}" presName="bgRect" presStyleLbl="bgShp" presStyleIdx="1" presStyleCnt="3"/>
      <dgm:spPr/>
    </dgm:pt>
    <dgm:pt modelId="{55A448D6-C3D0-4744-99C8-AD91F9005A81}" type="pres">
      <dgm:prSet presAssocID="{5DB8E15A-C6A2-4B35-8A3E-D514144478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AF1D69D-2844-402E-B752-5F365EE86E95}" type="pres">
      <dgm:prSet presAssocID="{5DB8E15A-C6A2-4B35-8A3E-D51414447857}" presName="spaceRect" presStyleCnt="0"/>
      <dgm:spPr/>
    </dgm:pt>
    <dgm:pt modelId="{737F8528-3813-42E8-BEED-B089835D1875}" type="pres">
      <dgm:prSet presAssocID="{5DB8E15A-C6A2-4B35-8A3E-D51414447857}" presName="parTx" presStyleLbl="revTx" presStyleIdx="1" presStyleCnt="3">
        <dgm:presLayoutVars>
          <dgm:chMax val="0"/>
          <dgm:chPref val="0"/>
        </dgm:presLayoutVars>
      </dgm:prSet>
      <dgm:spPr/>
    </dgm:pt>
    <dgm:pt modelId="{E4C460AD-C257-4DA2-94BF-E18108C5CE66}" type="pres">
      <dgm:prSet presAssocID="{26C43B4D-822C-4D7E-BE9D-81449EA64637}" presName="sibTrans" presStyleCnt="0"/>
      <dgm:spPr/>
    </dgm:pt>
    <dgm:pt modelId="{1B303767-0E50-4A48-8EB2-E66490494601}" type="pres">
      <dgm:prSet presAssocID="{9A45AD2A-C3AB-4FE3-B732-1DC78C7FF02F}" presName="compNode" presStyleCnt="0"/>
      <dgm:spPr/>
    </dgm:pt>
    <dgm:pt modelId="{BC2EE333-D4C6-4196-B039-CDCBF1013BF1}" type="pres">
      <dgm:prSet presAssocID="{9A45AD2A-C3AB-4FE3-B732-1DC78C7FF02F}" presName="bgRect" presStyleLbl="bgShp" presStyleIdx="2" presStyleCnt="3"/>
      <dgm:spPr/>
    </dgm:pt>
    <dgm:pt modelId="{AEA29B0D-F046-4502-9525-AC223E42FC52}" type="pres">
      <dgm:prSet presAssocID="{9A45AD2A-C3AB-4FE3-B732-1DC78C7FF0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D70EB4D-5759-471D-B692-3D3C85777F3B}" type="pres">
      <dgm:prSet presAssocID="{9A45AD2A-C3AB-4FE3-B732-1DC78C7FF02F}" presName="spaceRect" presStyleCnt="0"/>
      <dgm:spPr/>
    </dgm:pt>
    <dgm:pt modelId="{9020D79B-1F8B-4F4B-98FC-2428EFD8F2C4}" type="pres">
      <dgm:prSet presAssocID="{9A45AD2A-C3AB-4FE3-B732-1DC78C7FF0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C04E00-4ACC-412D-AC4A-D7ABE0B78ECD}" srcId="{97124922-9A4E-4C49-A015-1B7FC827289F}" destId="{5DB8E15A-C6A2-4B35-8A3E-D51414447857}" srcOrd="1" destOrd="0" parTransId="{072F1B58-BB39-42F0-881F-A653F6113269}" sibTransId="{26C43B4D-822C-4D7E-BE9D-81449EA64637}"/>
    <dgm:cxn modelId="{72165805-F5F4-354F-884E-0D6C67CD2CFC}" type="presOf" srcId="{9A45AD2A-C3AB-4FE3-B732-1DC78C7FF02F}" destId="{9020D79B-1F8B-4F4B-98FC-2428EFD8F2C4}" srcOrd="0" destOrd="0" presId="urn:microsoft.com/office/officeart/2018/2/layout/IconVerticalSolidList"/>
    <dgm:cxn modelId="{BCACA71C-8A67-3743-8BE6-2E43A1CA05AF}" type="presOf" srcId="{261347AA-B03C-4668-A5D4-CBB556EFE922}" destId="{5B930100-7674-40D1-A6DE-653DF5645E8C}" srcOrd="0" destOrd="0" presId="urn:microsoft.com/office/officeart/2018/2/layout/IconVerticalSolidList"/>
    <dgm:cxn modelId="{DE9EA4A9-9334-BC4A-8506-C928CFF05152}" type="presOf" srcId="{5DB8E15A-C6A2-4B35-8A3E-D51414447857}" destId="{737F8528-3813-42E8-BEED-B089835D1875}" srcOrd="0" destOrd="0" presId="urn:microsoft.com/office/officeart/2018/2/layout/IconVerticalSolidList"/>
    <dgm:cxn modelId="{455178E4-11B3-EC49-8F51-020B54E9F856}" type="presOf" srcId="{97124922-9A4E-4C49-A015-1B7FC827289F}" destId="{54A9F47D-DB34-4B92-9E40-C5CF52ED7289}" srcOrd="0" destOrd="0" presId="urn:microsoft.com/office/officeart/2018/2/layout/IconVerticalSolidList"/>
    <dgm:cxn modelId="{5AE0E7E6-7088-4EC9-B447-8E2F102BFF94}" srcId="{97124922-9A4E-4C49-A015-1B7FC827289F}" destId="{261347AA-B03C-4668-A5D4-CBB556EFE922}" srcOrd="0" destOrd="0" parTransId="{A9A1B5D6-B043-4DBC-A3AF-9FED86764AC5}" sibTransId="{8BFAB4B3-4B4F-4867-8D13-35ED0DA4AC86}"/>
    <dgm:cxn modelId="{119476FF-91B1-46B3-9DF4-A48B48E42EA5}" srcId="{97124922-9A4E-4C49-A015-1B7FC827289F}" destId="{9A45AD2A-C3AB-4FE3-B732-1DC78C7FF02F}" srcOrd="2" destOrd="0" parTransId="{D1841D41-7A2F-4202-9B04-55993AFC9F95}" sibTransId="{2EBDEEE8-1538-47B4-BC20-D8EC930C4C06}"/>
    <dgm:cxn modelId="{0BF806F5-BC2E-B445-A840-3213000C82A5}" type="presParOf" srcId="{54A9F47D-DB34-4B92-9E40-C5CF52ED7289}" destId="{25F3BB9A-058D-4775-B3D8-CF5C73CE7020}" srcOrd="0" destOrd="0" presId="urn:microsoft.com/office/officeart/2018/2/layout/IconVerticalSolidList"/>
    <dgm:cxn modelId="{9E076D62-1CA9-EC4E-BDF4-426DD01D7E10}" type="presParOf" srcId="{25F3BB9A-058D-4775-B3D8-CF5C73CE7020}" destId="{E66FB8A9-17F3-4D21-A723-76CBF8A3E194}" srcOrd="0" destOrd="0" presId="urn:microsoft.com/office/officeart/2018/2/layout/IconVerticalSolidList"/>
    <dgm:cxn modelId="{8BABA626-657B-9E45-8036-2E996B933D76}" type="presParOf" srcId="{25F3BB9A-058D-4775-B3D8-CF5C73CE7020}" destId="{700E4E35-780E-4E83-B1D1-64674D22F8C4}" srcOrd="1" destOrd="0" presId="urn:microsoft.com/office/officeart/2018/2/layout/IconVerticalSolidList"/>
    <dgm:cxn modelId="{8BBBFE8C-B689-274D-8924-4B0D6919ADA8}" type="presParOf" srcId="{25F3BB9A-058D-4775-B3D8-CF5C73CE7020}" destId="{B078B713-C407-4A0D-BDFC-DE2E02CAF601}" srcOrd="2" destOrd="0" presId="urn:microsoft.com/office/officeart/2018/2/layout/IconVerticalSolidList"/>
    <dgm:cxn modelId="{215FEC72-6536-7948-99CB-9FDB237D1A10}" type="presParOf" srcId="{25F3BB9A-058D-4775-B3D8-CF5C73CE7020}" destId="{5B930100-7674-40D1-A6DE-653DF5645E8C}" srcOrd="3" destOrd="0" presId="urn:microsoft.com/office/officeart/2018/2/layout/IconVerticalSolidList"/>
    <dgm:cxn modelId="{430E5E30-A24D-074B-AEF4-48808FF262D2}" type="presParOf" srcId="{54A9F47D-DB34-4B92-9E40-C5CF52ED7289}" destId="{595C4AC8-DAD3-4D80-B334-4F7A5E13D2A2}" srcOrd="1" destOrd="0" presId="urn:microsoft.com/office/officeart/2018/2/layout/IconVerticalSolidList"/>
    <dgm:cxn modelId="{635DC7A8-1E39-4B44-B838-19E47E2F89C8}" type="presParOf" srcId="{54A9F47D-DB34-4B92-9E40-C5CF52ED7289}" destId="{23B282E4-9439-4EFD-9223-04914D46E284}" srcOrd="2" destOrd="0" presId="urn:microsoft.com/office/officeart/2018/2/layout/IconVerticalSolidList"/>
    <dgm:cxn modelId="{69F2953B-0459-0742-ACB5-3860B57241EF}" type="presParOf" srcId="{23B282E4-9439-4EFD-9223-04914D46E284}" destId="{892E788D-12B7-4512-9417-4AAAFAD7F002}" srcOrd="0" destOrd="0" presId="urn:microsoft.com/office/officeart/2018/2/layout/IconVerticalSolidList"/>
    <dgm:cxn modelId="{88E7A23A-C2B1-9540-AE91-6D6959463D38}" type="presParOf" srcId="{23B282E4-9439-4EFD-9223-04914D46E284}" destId="{55A448D6-C3D0-4744-99C8-AD91F9005A81}" srcOrd="1" destOrd="0" presId="urn:microsoft.com/office/officeart/2018/2/layout/IconVerticalSolidList"/>
    <dgm:cxn modelId="{BDB25082-35DA-274D-BFB0-26EE35BC8167}" type="presParOf" srcId="{23B282E4-9439-4EFD-9223-04914D46E284}" destId="{3AF1D69D-2844-402E-B752-5F365EE86E95}" srcOrd="2" destOrd="0" presId="urn:microsoft.com/office/officeart/2018/2/layout/IconVerticalSolidList"/>
    <dgm:cxn modelId="{A3054D78-2C8D-7C4A-BE65-940C70BE4732}" type="presParOf" srcId="{23B282E4-9439-4EFD-9223-04914D46E284}" destId="{737F8528-3813-42E8-BEED-B089835D1875}" srcOrd="3" destOrd="0" presId="urn:microsoft.com/office/officeart/2018/2/layout/IconVerticalSolidList"/>
    <dgm:cxn modelId="{76A4E74D-8E07-2844-ACCA-762D636C2CC3}" type="presParOf" srcId="{54A9F47D-DB34-4B92-9E40-C5CF52ED7289}" destId="{E4C460AD-C257-4DA2-94BF-E18108C5CE66}" srcOrd="3" destOrd="0" presId="urn:microsoft.com/office/officeart/2018/2/layout/IconVerticalSolidList"/>
    <dgm:cxn modelId="{107AFA19-8B84-8248-9C71-5C7B5167A370}" type="presParOf" srcId="{54A9F47D-DB34-4B92-9E40-C5CF52ED7289}" destId="{1B303767-0E50-4A48-8EB2-E66490494601}" srcOrd="4" destOrd="0" presId="urn:microsoft.com/office/officeart/2018/2/layout/IconVerticalSolidList"/>
    <dgm:cxn modelId="{27CC9EAE-1E2E-3A4A-B822-A6B787494FCE}" type="presParOf" srcId="{1B303767-0E50-4A48-8EB2-E66490494601}" destId="{BC2EE333-D4C6-4196-B039-CDCBF1013BF1}" srcOrd="0" destOrd="0" presId="urn:microsoft.com/office/officeart/2018/2/layout/IconVerticalSolidList"/>
    <dgm:cxn modelId="{CE4123F8-145F-D543-A27C-938478B610BC}" type="presParOf" srcId="{1B303767-0E50-4A48-8EB2-E66490494601}" destId="{AEA29B0D-F046-4502-9525-AC223E42FC52}" srcOrd="1" destOrd="0" presId="urn:microsoft.com/office/officeart/2018/2/layout/IconVerticalSolidList"/>
    <dgm:cxn modelId="{EAACC789-8048-1E43-9F5B-3BCC0D557668}" type="presParOf" srcId="{1B303767-0E50-4A48-8EB2-E66490494601}" destId="{CD70EB4D-5759-471D-B692-3D3C85777F3B}" srcOrd="2" destOrd="0" presId="urn:microsoft.com/office/officeart/2018/2/layout/IconVerticalSolidList"/>
    <dgm:cxn modelId="{4DDAAAAF-B55C-5549-978D-A7CB22FAFE9A}" type="presParOf" srcId="{1B303767-0E50-4A48-8EB2-E66490494601}" destId="{9020D79B-1F8B-4F4B-98FC-2428EFD8F2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24726-03EC-48DF-B632-E70A6D371314}">
      <dsp:nvSpPr>
        <dsp:cNvPr id="0" name=""/>
        <dsp:cNvSpPr/>
      </dsp:nvSpPr>
      <dsp:spPr>
        <a:xfrm>
          <a:off x="1212569" y="891953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E2FD0-B813-4C79-ADF5-F9095F758ECE}">
      <dsp:nvSpPr>
        <dsp:cNvPr id="0" name=""/>
        <dsp:cNvSpPr/>
      </dsp:nvSpPr>
      <dsp:spPr>
        <a:xfrm>
          <a:off x="417971" y="254888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Key challenge: Predicting student and alumni behaviors.</a:t>
          </a:r>
          <a:endParaRPr lang="en-US" sz="1200" kern="1200"/>
        </a:p>
      </dsp:txBody>
      <dsp:txXfrm>
        <a:off x="417971" y="2548883"/>
        <a:ext cx="2889450" cy="720000"/>
      </dsp:txXfrm>
    </dsp:sp>
    <dsp:sp modelId="{8ACF9AED-8451-4BAD-A3E1-EC7848009EF8}">
      <dsp:nvSpPr>
        <dsp:cNvPr id="0" name=""/>
        <dsp:cNvSpPr/>
      </dsp:nvSpPr>
      <dsp:spPr>
        <a:xfrm>
          <a:off x="4607673" y="891953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D7CE4-5982-43C5-8E47-56EA6F4AE302}">
      <dsp:nvSpPr>
        <dsp:cNvPr id="0" name=""/>
        <dsp:cNvSpPr/>
      </dsp:nvSpPr>
      <dsp:spPr>
        <a:xfrm>
          <a:off x="3813074" y="254888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Data mining: Discovering patterns in large educational datasets.</a:t>
          </a:r>
          <a:endParaRPr lang="en-US" sz="1200" kern="1200"/>
        </a:p>
      </dsp:txBody>
      <dsp:txXfrm>
        <a:off x="3813074" y="2548883"/>
        <a:ext cx="2889450" cy="720000"/>
      </dsp:txXfrm>
    </dsp:sp>
    <dsp:sp modelId="{086FDCDD-17E4-4951-8675-F3E1EC0D8758}">
      <dsp:nvSpPr>
        <dsp:cNvPr id="0" name=""/>
        <dsp:cNvSpPr/>
      </dsp:nvSpPr>
      <dsp:spPr>
        <a:xfrm>
          <a:off x="8002777" y="891953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E30D5-0D5F-4930-A485-07F6560AEE86}">
      <dsp:nvSpPr>
        <dsp:cNvPr id="0" name=""/>
        <dsp:cNvSpPr/>
      </dsp:nvSpPr>
      <dsp:spPr>
        <a:xfrm>
          <a:off x="7208178" y="254888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Purpose: Inform decisions for student retention, resource allocation, and alumni engagement.</a:t>
          </a:r>
          <a:endParaRPr lang="en-US" sz="1200" kern="1200"/>
        </a:p>
      </dsp:txBody>
      <dsp:txXfrm>
        <a:off x="7208178" y="2548883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58CDE-E2E7-43C5-852E-2F31F9A1A543}">
      <dsp:nvSpPr>
        <dsp:cNvPr id="0" name=""/>
        <dsp:cNvSpPr/>
      </dsp:nvSpPr>
      <dsp:spPr>
        <a:xfrm>
          <a:off x="0" y="507"/>
          <a:ext cx="10515600" cy="1188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6590C-A2CB-4E42-8D44-6E43A11617E5}">
      <dsp:nvSpPr>
        <dsp:cNvPr id="0" name=""/>
        <dsp:cNvSpPr/>
      </dsp:nvSpPr>
      <dsp:spPr>
        <a:xfrm>
          <a:off x="359500" y="267904"/>
          <a:ext cx="653636" cy="653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8FB26-936B-49F9-B8CC-75C3CC4CAE2B}">
      <dsp:nvSpPr>
        <dsp:cNvPr id="0" name=""/>
        <dsp:cNvSpPr/>
      </dsp:nvSpPr>
      <dsp:spPr>
        <a:xfrm>
          <a:off x="1372636" y="507"/>
          <a:ext cx="9142963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75" tIns="125775" rIns="125775" bIns="1257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Definition: Uncovering meaningful patterns in large datasets (Gartner).</a:t>
          </a:r>
          <a:endParaRPr lang="en-US" sz="2500" kern="1200"/>
        </a:p>
      </dsp:txBody>
      <dsp:txXfrm>
        <a:off x="1372636" y="507"/>
        <a:ext cx="9142963" cy="1188429"/>
      </dsp:txXfrm>
    </dsp:sp>
    <dsp:sp modelId="{27EFC458-036A-48DB-A43C-E6BBC42E5DF0}">
      <dsp:nvSpPr>
        <dsp:cNvPr id="0" name=""/>
        <dsp:cNvSpPr/>
      </dsp:nvSpPr>
      <dsp:spPr>
        <a:xfrm>
          <a:off x="0" y="1486045"/>
          <a:ext cx="10515600" cy="1188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81F71-00D4-4D04-9A35-4CF8A2CE18C0}">
      <dsp:nvSpPr>
        <dsp:cNvPr id="0" name=""/>
        <dsp:cNvSpPr/>
      </dsp:nvSpPr>
      <dsp:spPr>
        <a:xfrm>
          <a:off x="359500" y="1753441"/>
          <a:ext cx="653636" cy="653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F4704-E86A-4F69-A77A-B35D4375AD6A}">
      <dsp:nvSpPr>
        <dsp:cNvPr id="0" name=""/>
        <dsp:cNvSpPr/>
      </dsp:nvSpPr>
      <dsp:spPr>
        <a:xfrm>
          <a:off x="1372636" y="1486045"/>
          <a:ext cx="9142963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75" tIns="125775" rIns="125775" bIns="1257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Combines explicit knowledge, domain expertise, and algorithms.</a:t>
          </a:r>
          <a:endParaRPr lang="en-US" sz="2500" kern="1200"/>
        </a:p>
      </dsp:txBody>
      <dsp:txXfrm>
        <a:off x="1372636" y="1486045"/>
        <a:ext cx="9142963" cy="1188429"/>
      </dsp:txXfrm>
    </dsp:sp>
    <dsp:sp modelId="{F285A724-7FEF-464D-8FBB-C339FFF97587}">
      <dsp:nvSpPr>
        <dsp:cNvPr id="0" name=""/>
        <dsp:cNvSpPr/>
      </dsp:nvSpPr>
      <dsp:spPr>
        <a:xfrm>
          <a:off x="0" y="2971582"/>
          <a:ext cx="10515600" cy="1188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2CA1D-75A9-4E60-96E9-6BD2D971841C}">
      <dsp:nvSpPr>
        <dsp:cNvPr id="0" name=""/>
        <dsp:cNvSpPr/>
      </dsp:nvSpPr>
      <dsp:spPr>
        <a:xfrm>
          <a:off x="359500" y="3238979"/>
          <a:ext cx="653636" cy="653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F94A5-19DB-4803-803E-BF969AC1802C}">
      <dsp:nvSpPr>
        <dsp:cNvPr id="0" name=""/>
        <dsp:cNvSpPr/>
      </dsp:nvSpPr>
      <dsp:spPr>
        <a:xfrm>
          <a:off x="1372636" y="2971582"/>
          <a:ext cx="9142963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75" tIns="125775" rIns="125775" bIns="1257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Follows CRISP-DM framework for best practices.</a:t>
          </a:r>
          <a:endParaRPr lang="en-US" sz="2500" kern="1200"/>
        </a:p>
      </dsp:txBody>
      <dsp:txXfrm>
        <a:off x="1372636" y="2971582"/>
        <a:ext cx="9142963" cy="1188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147F0-14CD-3148-8ED7-D2DCB4929B1A}">
      <dsp:nvSpPr>
        <dsp:cNvPr id="0" name=""/>
        <dsp:cNvSpPr/>
      </dsp:nvSpPr>
      <dsp:spPr>
        <a:xfrm>
          <a:off x="0" y="221011"/>
          <a:ext cx="5803231" cy="1628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/>
            <a:t>Supervised</a:t>
          </a:r>
          <a:r>
            <a:rPr lang="en-GB" sz="2900" kern="1200"/>
            <a:t>: Predict known outcomes (e.g., student graduation).</a:t>
          </a:r>
          <a:endParaRPr lang="en-US" sz="2900" kern="1200"/>
        </a:p>
      </dsp:txBody>
      <dsp:txXfrm>
        <a:off x="79504" y="300515"/>
        <a:ext cx="5644223" cy="1469632"/>
      </dsp:txXfrm>
    </dsp:sp>
    <dsp:sp modelId="{297637B4-3991-B648-B012-8F2A649D6C63}">
      <dsp:nvSpPr>
        <dsp:cNvPr id="0" name=""/>
        <dsp:cNvSpPr/>
      </dsp:nvSpPr>
      <dsp:spPr>
        <a:xfrm>
          <a:off x="0" y="1933171"/>
          <a:ext cx="5803231" cy="1628640"/>
        </a:xfrm>
        <a:prstGeom prst="roundRect">
          <a:avLst/>
        </a:prstGeom>
        <a:solidFill>
          <a:schemeClr val="accent2">
            <a:hueOff val="751719"/>
            <a:satOff val="-341"/>
            <a:lumOff val="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/>
            <a:t>Unsupervised</a:t>
          </a:r>
          <a:r>
            <a:rPr lang="en-GB" sz="2900" kern="1200"/>
            <a:t>: Discover hidden patterns (e.g., student course combinations).</a:t>
          </a:r>
          <a:endParaRPr lang="en-US" sz="2900" kern="1200"/>
        </a:p>
      </dsp:txBody>
      <dsp:txXfrm>
        <a:off x="79504" y="2012675"/>
        <a:ext cx="5644223" cy="1469632"/>
      </dsp:txXfrm>
    </dsp:sp>
    <dsp:sp modelId="{655CC6DA-DE3C-A24B-8F49-124CEFA85A65}">
      <dsp:nvSpPr>
        <dsp:cNvPr id="0" name=""/>
        <dsp:cNvSpPr/>
      </dsp:nvSpPr>
      <dsp:spPr>
        <a:xfrm>
          <a:off x="0" y="3645331"/>
          <a:ext cx="5803231" cy="1628640"/>
        </a:xfrm>
        <a:prstGeom prst="roundRect">
          <a:avLst/>
        </a:prstGeom>
        <a:solidFill>
          <a:schemeClr val="accent2">
            <a:hueOff val="1503438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Application: Tailored academic interventions and personalized support.</a:t>
          </a:r>
          <a:endParaRPr lang="en-US" sz="2900" kern="1200"/>
        </a:p>
      </dsp:txBody>
      <dsp:txXfrm>
        <a:off x="79504" y="3724835"/>
        <a:ext cx="5644223" cy="1469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C87BB-F3A5-D740-8A36-94FE3B894C5D}">
      <dsp:nvSpPr>
        <dsp:cNvPr id="0" name=""/>
        <dsp:cNvSpPr/>
      </dsp:nvSpPr>
      <dsp:spPr>
        <a:xfrm>
          <a:off x="821" y="777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Challenge: Understanding student types beyond basic demographics.</a:t>
          </a:r>
          <a:endParaRPr lang="en-US" sz="2400" kern="1200"/>
        </a:p>
      </dsp:txBody>
      <dsp:txXfrm>
        <a:off x="821" y="1674804"/>
        <a:ext cx="3327201" cy="2395585"/>
      </dsp:txXfrm>
    </dsp:sp>
    <dsp:sp modelId="{B03964F8-7611-1541-AC19-94D0FD32EE8C}">
      <dsp:nvSpPr>
        <dsp:cNvPr id="0" name=""/>
        <dsp:cNvSpPr/>
      </dsp:nvSpPr>
      <dsp:spPr>
        <a:xfrm>
          <a:off x="821" y="777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77748"/>
        <a:ext cx="3327201" cy="1597056"/>
      </dsp:txXfrm>
    </dsp:sp>
    <dsp:sp modelId="{2B72EBF0-06EE-A64A-A234-F05CFF248C91}">
      <dsp:nvSpPr>
        <dsp:cNvPr id="0" name=""/>
        <dsp:cNvSpPr/>
      </dsp:nvSpPr>
      <dsp:spPr>
        <a:xfrm>
          <a:off x="3594199" y="777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Solution: TwoStep &amp; K-means clustering algorithms.</a:t>
          </a:r>
          <a:endParaRPr lang="en-US" sz="2400" kern="1200"/>
        </a:p>
      </dsp:txBody>
      <dsp:txXfrm>
        <a:off x="3594199" y="1674804"/>
        <a:ext cx="3327201" cy="2395585"/>
      </dsp:txXfrm>
    </dsp:sp>
    <dsp:sp modelId="{3C352200-3B54-1C4B-A7B1-A43F95CBF8EC}">
      <dsp:nvSpPr>
        <dsp:cNvPr id="0" name=""/>
        <dsp:cNvSpPr/>
      </dsp:nvSpPr>
      <dsp:spPr>
        <a:xfrm>
          <a:off x="3594199" y="777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77748"/>
        <a:ext cx="3327201" cy="1597056"/>
      </dsp:txXfrm>
    </dsp:sp>
    <dsp:sp modelId="{ECE28BC3-9CA6-164A-8852-CBC894DB363C}">
      <dsp:nvSpPr>
        <dsp:cNvPr id="0" name=""/>
        <dsp:cNvSpPr/>
      </dsp:nvSpPr>
      <dsp:spPr>
        <a:xfrm>
          <a:off x="7187576" y="777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Result: Identified student types like “transfer speeders,” “college historians.”</a:t>
          </a:r>
          <a:endParaRPr lang="en-US" sz="2400" kern="1200"/>
        </a:p>
      </dsp:txBody>
      <dsp:txXfrm>
        <a:off x="7187576" y="1674804"/>
        <a:ext cx="3327201" cy="2395585"/>
      </dsp:txXfrm>
    </dsp:sp>
    <dsp:sp modelId="{79C92EB1-B12C-CD49-8C63-8DA581700FD4}">
      <dsp:nvSpPr>
        <dsp:cNvPr id="0" name=""/>
        <dsp:cNvSpPr/>
      </dsp:nvSpPr>
      <dsp:spPr>
        <a:xfrm>
          <a:off x="7187576" y="777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77748"/>
        <a:ext cx="3327201" cy="15970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3164D-22C9-DB41-BEA1-6041BABB979A}">
      <dsp:nvSpPr>
        <dsp:cNvPr id="0" name=""/>
        <dsp:cNvSpPr/>
      </dsp:nvSpPr>
      <dsp:spPr>
        <a:xfrm>
          <a:off x="0" y="1088231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Goal: Predict community college students likely to transfer.</a:t>
          </a:r>
          <a:endParaRPr lang="en-US" sz="2700" kern="1200"/>
        </a:p>
      </dsp:txBody>
      <dsp:txXfrm>
        <a:off x="0" y="1088231"/>
        <a:ext cx="3286125" cy="1971675"/>
      </dsp:txXfrm>
    </dsp:sp>
    <dsp:sp modelId="{32A82969-46CD-0447-8375-AB680A2402F1}">
      <dsp:nvSpPr>
        <dsp:cNvPr id="0" name=""/>
        <dsp:cNvSpPr/>
      </dsp:nvSpPr>
      <dsp:spPr>
        <a:xfrm>
          <a:off x="3614737" y="1088231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Techniques: Neural networks, rule induction.</a:t>
          </a:r>
          <a:endParaRPr lang="en-US" sz="2700" kern="1200"/>
        </a:p>
      </dsp:txBody>
      <dsp:txXfrm>
        <a:off x="3614737" y="1088231"/>
        <a:ext cx="3286125" cy="1971675"/>
      </dsp:txXfrm>
    </dsp:sp>
    <dsp:sp modelId="{57499DE7-726C-9540-A80B-BE6174690181}">
      <dsp:nvSpPr>
        <dsp:cNvPr id="0" name=""/>
        <dsp:cNvSpPr/>
      </dsp:nvSpPr>
      <dsp:spPr>
        <a:xfrm>
          <a:off x="7229475" y="1088231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Results: Up to 80% accuracy in identifying transfer candidates.</a:t>
          </a:r>
          <a:endParaRPr lang="en-US" sz="2700" kern="1200"/>
        </a:p>
      </dsp:txBody>
      <dsp:txXfrm>
        <a:off x="7229475" y="1088231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31650-DC06-DE47-9014-4AE2C65DC15A}">
      <dsp:nvSpPr>
        <dsp:cNvPr id="0" name=""/>
        <dsp:cNvSpPr/>
      </dsp:nvSpPr>
      <dsp:spPr>
        <a:xfrm>
          <a:off x="0" y="0"/>
          <a:ext cx="5653565" cy="16016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Challenge: Target alumni most likely to donate.</a:t>
          </a:r>
          <a:endParaRPr lang="en-US" sz="2300" kern="1200"/>
        </a:p>
      </dsp:txBody>
      <dsp:txXfrm>
        <a:off x="46910" y="46910"/>
        <a:ext cx="3925282" cy="1507809"/>
      </dsp:txXfrm>
    </dsp:sp>
    <dsp:sp modelId="{B5EC91A3-3A84-2F40-A558-D02126FEA8EF}">
      <dsp:nvSpPr>
        <dsp:cNvPr id="0" name=""/>
        <dsp:cNvSpPr/>
      </dsp:nvSpPr>
      <dsp:spPr>
        <a:xfrm>
          <a:off x="498843" y="1868567"/>
          <a:ext cx="5653565" cy="1601629"/>
        </a:xfrm>
        <a:prstGeom prst="roundRect">
          <a:avLst>
            <a:gd name="adj" fmla="val 10000"/>
          </a:avLst>
        </a:prstGeom>
        <a:solidFill>
          <a:schemeClr val="accent2">
            <a:hueOff val="751719"/>
            <a:satOff val="-341"/>
            <a:lumOff val="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Data mining increases pledge response rate and reduces mailing costs.</a:t>
          </a:r>
          <a:endParaRPr lang="en-US" sz="2300" kern="1200"/>
        </a:p>
      </dsp:txBody>
      <dsp:txXfrm>
        <a:off x="545753" y="1915477"/>
        <a:ext cx="4019842" cy="1507809"/>
      </dsp:txXfrm>
    </dsp:sp>
    <dsp:sp modelId="{03B041DD-D703-7947-B21F-EC9EE6A36945}">
      <dsp:nvSpPr>
        <dsp:cNvPr id="0" name=""/>
        <dsp:cNvSpPr/>
      </dsp:nvSpPr>
      <dsp:spPr>
        <a:xfrm>
          <a:off x="997687" y="3737134"/>
          <a:ext cx="5653565" cy="1601629"/>
        </a:xfrm>
        <a:prstGeom prst="roundRect">
          <a:avLst>
            <a:gd name="adj" fmla="val 10000"/>
          </a:avLst>
        </a:prstGeom>
        <a:solidFill>
          <a:schemeClr val="accent2">
            <a:hueOff val="1503438"/>
            <a:satOff val="-683"/>
            <a:lumOff val="6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Results: 80% contribution rate when targeting top 30% of alumni using prediction.</a:t>
          </a:r>
          <a:endParaRPr lang="en-US" sz="2300" kern="1200"/>
        </a:p>
      </dsp:txBody>
      <dsp:txXfrm>
        <a:off x="1044597" y="3784044"/>
        <a:ext cx="4019842" cy="1507809"/>
      </dsp:txXfrm>
    </dsp:sp>
    <dsp:sp modelId="{9AC82BF0-107E-A747-A228-AD90DEA46549}">
      <dsp:nvSpPr>
        <dsp:cNvPr id="0" name=""/>
        <dsp:cNvSpPr/>
      </dsp:nvSpPr>
      <dsp:spPr>
        <a:xfrm>
          <a:off x="4612506" y="1214568"/>
          <a:ext cx="1041058" cy="1041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4846744" y="1214568"/>
        <a:ext cx="572582" cy="783396"/>
      </dsp:txXfrm>
    </dsp:sp>
    <dsp:sp modelId="{AD72AD8B-B071-8A45-90ED-FC670BF44686}">
      <dsp:nvSpPr>
        <dsp:cNvPr id="0" name=""/>
        <dsp:cNvSpPr/>
      </dsp:nvSpPr>
      <dsp:spPr>
        <a:xfrm>
          <a:off x="5111350" y="3072458"/>
          <a:ext cx="1041058" cy="10410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66968"/>
            <a:satOff val="1293"/>
            <a:lumOff val="112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66968"/>
              <a:satOff val="1293"/>
              <a:lumOff val="11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5345588" y="3072458"/>
        <a:ext cx="572582" cy="783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FB8A9-17F3-4D21-A723-76CBF8A3E194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E4E35-780E-4E83-B1D1-64674D22F8C4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30100-7674-40D1-A6DE-653DF5645E8C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mining enhances resource allocation, student outcomes, and alumni engagement.</a:t>
          </a:r>
          <a:endParaRPr lang="en-US" sz="2200" kern="1200"/>
        </a:p>
      </dsp:txBody>
      <dsp:txXfrm>
        <a:off x="1761361" y="651"/>
        <a:ext cx="4889891" cy="1524988"/>
      </dsp:txXfrm>
    </dsp:sp>
    <dsp:sp modelId="{892E788D-12B7-4512-9417-4AAAFAD7F002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448D6-C3D0-4744-99C8-AD91F9005A81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F8528-3813-42E8-BEED-B089835D1875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Predictive models provide actionable insights for educational institutions.</a:t>
          </a:r>
          <a:endParaRPr lang="en-US" sz="2200" kern="1200"/>
        </a:p>
      </dsp:txBody>
      <dsp:txXfrm>
        <a:off x="1761361" y="1906887"/>
        <a:ext cx="4889891" cy="1524988"/>
      </dsp:txXfrm>
    </dsp:sp>
    <dsp:sp modelId="{BC2EE333-D4C6-4196-B039-CDCBF1013BF1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29B0D-F046-4502-9525-AC223E42FC52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0D79B-1F8B-4F4B-98FC-2428EFD8F2C4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Essential for proactive, data-driven decision-making in higher education.</a:t>
          </a:r>
          <a:endParaRPr lang="en-US" sz="2200" kern="1200"/>
        </a:p>
      </dsp:txBody>
      <dsp:txXfrm>
        <a:off x="1761361" y="3813123"/>
        <a:ext cx="4889891" cy="1524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8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4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5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2A57E598-19C9-EEA4-FB69-B28DE8C41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664A62-D0CB-4F7E-9B51-BA2214071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9C03B-CE36-0986-27F2-5E6470306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Data Mining Applications in</a:t>
            </a:r>
            <a:br>
              <a:rPr lang="en-GB" dirty="0"/>
            </a:br>
            <a:r>
              <a:rPr lang="en-GB" dirty="0"/>
              <a:t>Higher Education</a:t>
            </a:r>
            <a:endParaRPr lang="e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8BD0C-4966-BF0E-953F-828214D1F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3951" y="4312407"/>
            <a:ext cx="6421049" cy="1191873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dirty="0"/>
              <a:t>Jing Luan, PhD</a:t>
            </a:r>
          </a:p>
          <a:p>
            <a:pPr algn="ctr"/>
            <a:br>
              <a:rPr lang="en-GB" dirty="0"/>
            </a:br>
            <a:r>
              <a:rPr lang="en-GB" dirty="0"/>
              <a:t>Presentation prepared by Hamza </a:t>
            </a:r>
            <a:r>
              <a:rPr lang="en-GB" dirty="0" err="1"/>
              <a:t>Susic</a:t>
            </a:r>
            <a:r>
              <a:rPr lang="en-GB" dirty="0"/>
              <a:t> and </a:t>
            </a:r>
            <a:r>
              <a:rPr lang="en-GB" dirty="0" err="1"/>
              <a:t>Ismar</a:t>
            </a:r>
            <a:r>
              <a:rPr lang="en-GB" dirty="0"/>
              <a:t> Aganovic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3887505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45A9E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59852-0F10-588A-5CC1-8FC8403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2620477"/>
            <a:ext cx="3010737" cy="1497475"/>
          </a:xfrm>
        </p:spPr>
        <p:txBody>
          <a:bodyPr>
            <a:normAutofit/>
          </a:bodyPr>
          <a:lstStyle/>
          <a:p>
            <a:r>
              <a:rPr lang="en-GB" sz="2800"/>
              <a:t>Case Study 3: Predicting Alumni Pledges</a:t>
            </a:r>
            <a:endParaRPr lang="en-BA" sz="2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4D64DE-B12B-96B1-070E-10F82BE82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731370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95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F2BD1-7CE4-5733-463A-577EE33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/>
              <a:t>Conclusion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0DDFD0E-E6F1-4335-CFD4-3C4C8859C5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769904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2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A9DC-E407-06E9-A377-5094FF5D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Paper Review: Predicting Student Success Using Data Mining</a:t>
            </a:r>
            <a:endParaRPr lang="en-B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22AF-4355-1229-8A5F-F58C5522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Authors:</a:t>
            </a:r>
            <a:r>
              <a:rPr lang="en-GB" dirty="0"/>
              <a:t> John Doe, Jane Smith | </a:t>
            </a:r>
            <a:r>
              <a:rPr lang="en-GB" b="1" dirty="0"/>
              <a:t>Published:</a:t>
            </a:r>
            <a:r>
              <a:rPr lang="en-GB" dirty="0"/>
              <a:t> </a:t>
            </a:r>
            <a:r>
              <a:rPr lang="en-GB" i="1" dirty="0"/>
              <a:t>Journal of Educational Data Science, 2023</a:t>
            </a:r>
          </a:p>
          <a:p>
            <a:endParaRPr lang="en-GB" i="1" dirty="0"/>
          </a:p>
          <a:p>
            <a:r>
              <a:rPr lang="en-GB" b="1" dirty="0"/>
              <a:t>Objective:</a:t>
            </a:r>
            <a:r>
              <a:rPr lang="en-GB" dirty="0"/>
              <a:t> Predict student success and identify at-risk students using data mining.</a:t>
            </a:r>
          </a:p>
          <a:p>
            <a:endParaRPr lang="en-GB" i="1" dirty="0"/>
          </a:p>
          <a:p>
            <a:r>
              <a:rPr lang="en-GB" b="1" dirty="0"/>
              <a:t>Techniques:</a:t>
            </a:r>
            <a:endParaRPr lang="en-GB" dirty="0"/>
          </a:p>
          <a:p>
            <a:pPr lvl="1"/>
            <a:r>
              <a:rPr lang="en-GB" b="1" dirty="0"/>
              <a:t>Classification:</a:t>
            </a:r>
            <a:r>
              <a:rPr lang="en-GB" dirty="0"/>
              <a:t> Logistic Regression, Decision Trees.</a:t>
            </a:r>
          </a:p>
          <a:p>
            <a:pPr lvl="1"/>
            <a:r>
              <a:rPr lang="en-GB" b="1" dirty="0"/>
              <a:t>Clustering:</a:t>
            </a:r>
            <a:r>
              <a:rPr lang="en-GB" dirty="0"/>
              <a:t> K-means to segment student </a:t>
            </a:r>
            <a:r>
              <a:rPr lang="en-GB" dirty="0" err="1"/>
              <a:t>behavior</a:t>
            </a:r>
            <a:r>
              <a:rPr lang="en-GB" dirty="0"/>
              <a:t>.</a:t>
            </a:r>
          </a:p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01614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45A9E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932D7-C773-2205-585E-FAFDA39D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Introduction to Data Mining in Higher Education</a:t>
            </a:r>
            <a:endParaRPr lang="en-BA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9DD0942-587D-1E60-6B85-184466351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111351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93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43B4-1EC5-450C-76B3-222975D6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Mining Overview</a:t>
            </a:r>
            <a:endParaRPr lang="en-BA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AEBBB8CF-A932-14B4-E325-979A411E06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011680"/>
          <a:ext cx="10515600" cy="416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0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4D4E4-BB8C-DCF9-C9A4-3BDFCA37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5"/>
            <a:ext cx="5345703" cy="1807305"/>
          </a:xfrm>
        </p:spPr>
        <p:txBody>
          <a:bodyPr>
            <a:normAutofit/>
          </a:bodyPr>
          <a:lstStyle/>
          <a:p>
            <a:r>
              <a:rPr lang="en-GB" dirty="0"/>
              <a:t>Data Mining Models and Algorithms</a:t>
            </a:r>
            <a:endParaRPr lang="en-B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99EF82-1CE3-729A-5164-F19F542B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98" r="3744" b="2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A0F5-9C3F-EF97-472A-C8CEF8C0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5345702" cy="3843666"/>
          </a:xfrm>
        </p:spPr>
        <p:txBody>
          <a:bodyPr>
            <a:normAutofit/>
          </a:bodyPr>
          <a:lstStyle/>
          <a:p>
            <a:r>
              <a:rPr lang="en-GB" sz="2000" dirty="0"/>
              <a:t>Models: Framework for clustering or prediction.</a:t>
            </a:r>
          </a:p>
          <a:p>
            <a:endParaRPr lang="en-GB" sz="2000" dirty="0"/>
          </a:p>
          <a:p>
            <a:r>
              <a:rPr lang="en-GB" sz="2000" dirty="0"/>
              <a:t>Algorithms: Key methods like Neural Networks, K-means, C&amp;RT.</a:t>
            </a:r>
          </a:p>
          <a:p>
            <a:endParaRPr lang="en-GB" sz="2000" dirty="0"/>
          </a:p>
          <a:p>
            <a:r>
              <a:rPr lang="en-GB" sz="2000" dirty="0"/>
              <a:t>Frequently used techniques: Logistic regression, </a:t>
            </a:r>
            <a:r>
              <a:rPr lang="en-GB" sz="2000" dirty="0" err="1"/>
              <a:t>Kohonen</a:t>
            </a:r>
            <a:r>
              <a:rPr lang="en-GB" sz="2000" dirty="0"/>
              <a:t> networks, time-series analysis.</a:t>
            </a:r>
            <a:endParaRPr lang="en-BA" sz="2000" dirty="0"/>
          </a:p>
        </p:txBody>
      </p:sp>
    </p:spTree>
    <p:extLst>
      <p:ext uri="{BB962C8B-B14F-4D97-AF65-F5344CB8AC3E}">
        <p14:creationId xmlns:p14="http://schemas.microsoft.com/office/powerpoint/2010/main" val="362997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780DD-AC3F-0C91-AB94-436FF19C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Data Mining Applications in Higher Education</a:t>
            </a:r>
            <a:endParaRPr lang="en-BA" dirty="0"/>
          </a:p>
        </p:txBody>
      </p:sp>
      <p:pic>
        <p:nvPicPr>
          <p:cNvPr id="5" name="Picture 4" descr="Back photo of a graduate with a cap on">
            <a:extLst>
              <a:ext uri="{FF2B5EF4-FFF2-40B4-BE49-F238E27FC236}">
                <a16:creationId xmlns:a16="http://schemas.microsoft.com/office/drawing/2014/main" id="{ADD716C5-251A-879C-16B1-3D236A7B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26" r="28839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DDA53-EF46-4FA5-C80F-3B759C5A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Predict student graduation with 85%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Methods: Classification, categorization, estimation, visualization.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Helps predict retention, persistence, and course success.</a:t>
            </a:r>
          </a:p>
          <a:p>
            <a:endParaRPr lang="en-BA" sz="2000" dirty="0"/>
          </a:p>
        </p:txBody>
      </p:sp>
    </p:spTree>
    <p:extLst>
      <p:ext uri="{BB962C8B-B14F-4D97-AF65-F5344CB8AC3E}">
        <p14:creationId xmlns:p14="http://schemas.microsoft.com/office/powerpoint/2010/main" val="401197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36526D-0F1F-46DD-8DDC-385EF7FFF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26ABA4-C8CE-4D75-AC96-BAC602AFF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482"/>
            <a:ext cx="5463940" cy="6861482"/>
          </a:xfrm>
          <a:custGeom>
            <a:avLst/>
            <a:gdLst>
              <a:gd name="connsiteX0" fmla="*/ 5463940 w 5463940"/>
              <a:gd name="connsiteY0" fmla="*/ 0 h 6861482"/>
              <a:gd name="connsiteX1" fmla="*/ 792388 w 5463940"/>
              <a:gd name="connsiteY1" fmla="*/ 0 h 6861482"/>
              <a:gd name="connsiteX2" fmla="*/ 807288 w 5463940"/>
              <a:gd name="connsiteY2" fmla="*/ 23688 h 6861482"/>
              <a:gd name="connsiteX3" fmla="*/ 847167 w 5463940"/>
              <a:gd name="connsiteY3" fmla="*/ 52392 h 6861482"/>
              <a:gd name="connsiteX4" fmla="*/ 861906 w 5463940"/>
              <a:gd name="connsiteY4" fmla="*/ 104693 h 6861482"/>
              <a:gd name="connsiteX5" fmla="*/ 891809 w 5463940"/>
              <a:gd name="connsiteY5" fmla="*/ 314763 h 6861482"/>
              <a:gd name="connsiteX6" fmla="*/ 883105 w 5463940"/>
              <a:gd name="connsiteY6" fmla="*/ 361124 h 6861482"/>
              <a:gd name="connsiteX7" fmla="*/ 839062 w 5463940"/>
              <a:gd name="connsiteY7" fmla="*/ 423850 h 6861482"/>
              <a:gd name="connsiteX8" fmla="*/ 804620 w 5463940"/>
              <a:gd name="connsiteY8" fmla="*/ 560313 h 6861482"/>
              <a:gd name="connsiteX9" fmla="*/ 736357 w 5463940"/>
              <a:gd name="connsiteY9" fmla="*/ 760897 h 6861482"/>
              <a:gd name="connsiteX10" fmla="*/ 701931 w 5463940"/>
              <a:gd name="connsiteY10" fmla="*/ 821285 h 6861482"/>
              <a:gd name="connsiteX11" fmla="*/ 730099 w 5463940"/>
              <a:gd name="connsiteY11" fmla="*/ 854014 h 6861482"/>
              <a:gd name="connsiteX12" fmla="*/ 828340 w 5463940"/>
              <a:gd name="connsiteY12" fmla="*/ 1080052 h 6861482"/>
              <a:gd name="connsiteX13" fmla="*/ 700490 w 5463940"/>
              <a:gd name="connsiteY13" fmla="*/ 1372761 h 6861482"/>
              <a:gd name="connsiteX14" fmla="*/ 632708 w 5463940"/>
              <a:gd name="connsiteY14" fmla="*/ 1466109 h 6861482"/>
              <a:gd name="connsiteX15" fmla="*/ 768641 w 5463940"/>
              <a:gd name="connsiteY15" fmla="*/ 1459414 h 6861482"/>
              <a:gd name="connsiteX16" fmla="*/ 819196 w 5463940"/>
              <a:gd name="connsiteY16" fmla="*/ 1556554 h 6861482"/>
              <a:gd name="connsiteX17" fmla="*/ 841602 w 5463940"/>
              <a:gd name="connsiteY17" fmla="*/ 1606217 h 6861482"/>
              <a:gd name="connsiteX18" fmla="*/ 979741 w 5463940"/>
              <a:gd name="connsiteY18" fmla="*/ 1914129 h 6861482"/>
              <a:gd name="connsiteX19" fmla="*/ 961586 w 5463940"/>
              <a:gd name="connsiteY19" fmla="*/ 2014028 h 6861482"/>
              <a:gd name="connsiteX20" fmla="*/ 763580 w 5463940"/>
              <a:gd name="connsiteY20" fmla="*/ 2524080 h 6861482"/>
              <a:gd name="connsiteX21" fmla="*/ 993601 w 5463940"/>
              <a:gd name="connsiteY21" fmla="*/ 2596949 h 6861482"/>
              <a:gd name="connsiteX22" fmla="*/ 1013917 w 5463940"/>
              <a:gd name="connsiteY22" fmla="*/ 2810127 h 6861482"/>
              <a:gd name="connsiteX23" fmla="*/ 1136989 w 5463940"/>
              <a:gd name="connsiteY23" fmla="*/ 3024678 h 6861482"/>
              <a:gd name="connsiteX24" fmla="*/ 1259967 w 5463940"/>
              <a:gd name="connsiteY24" fmla="*/ 3181568 h 6861482"/>
              <a:gd name="connsiteX25" fmla="*/ 1265794 w 5463940"/>
              <a:gd name="connsiteY25" fmla="*/ 3198166 h 6861482"/>
              <a:gd name="connsiteX26" fmla="*/ 1265717 w 5463940"/>
              <a:gd name="connsiteY26" fmla="*/ 3204655 h 6861482"/>
              <a:gd name="connsiteX27" fmla="*/ 1288242 w 5463940"/>
              <a:gd name="connsiteY27" fmla="*/ 3274732 h 6861482"/>
              <a:gd name="connsiteX28" fmla="*/ 1291297 w 5463940"/>
              <a:gd name="connsiteY28" fmla="*/ 3279721 h 6861482"/>
              <a:gd name="connsiteX29" fmla="*/ 1314272 w 5463940"/>
              <a:gd name="connsiteY29" fmla="*/ 3363918 h 6861482"/>
              <a:gd name="connsiteX30" fmla="*/ 1319860 w 5463940"/>
              <a:gd name="connsiteY30" fmla="*/ 3393684 h 6861482"/>
              <a:gd name="connsiteX31" fmla="*/ 1316519 w 5463940"/>
              <a:gd name="connsiteY31" fmla="*/ 3405686 h 6861482"/>
              <a:gd name="connsiteX32" fmla="*/ 1288529 w 5463940"/>
              <a:gd name="connsiteY32" fmla="*/ 3445525 h 6861482"/>
              <a:gd name="connsiteX33" fmla="*/ 1242782 w 5463940"/>
              <a:gd name="connsiteY33" fmla="*/ 3705028 h 6861482"/>
              <a:gd name="connsiteX34" fmla="*/ 1286485 w 5463940"/>
              <a:gd name="connsiteY34" fmla="*/ 3747325 h 6861482"/>
              <a:gd name="connsiteX35" fmla="*/ 1292276 w 5463940"/>
              <a:gd name="connsiteY35" fmla="*/ 3757935 h 6861482"/>
              <a:gd name="connsiteX36" fmla="*/ 1295640 w 5463940"/>
              <a:gd name="connsiteY36" fmla="*/ 3771718 h 6861482"/>
              <a:gd name="connsiteX37" fmla="*/ 1297165 w 5463940"/>
              <a:gd name="connsiteY37" fmla="*/ 3800021 h 6861482"/>
              <a:gd name="connsiteX38" fmla="*/ 1175354 w 5463940"/>
              <a:gd name="connsiteY38" fmla="*/ 3860429 h 6861482"/>
              <a:gd name="connsiteX39" fmla="*/ 1307283 w 5463940"/>
              <a:gd name="connsiteY39" fmla="*/ 4017890 h 6861482"/>
              <a:gd name="connsiteX40" fmla="*/ 1296662 w 5463940"/>
              <a:gd name="connsiteY40" fmla="*/ 4042035 h 6861482"/>
              <a:gd name="connsiteX41" fmla="*/ 1272882 w 5463940"/>
              <a:gd name="connsiteY41" fmla="*/ 4153970 h 6861482"/>
              <a:gd name="connsiteX42" fmla="*/ 1262688 w 5463940"/>
              <a:gd name="connsiteY42" fmla="*/ 4216187 h 6861482"/>
              <a:gd name="connsiteX43" fmla="*/ 1264417 w 5463940"/>
              <a:gd name="connsiteY43" fmla="*/ 4216187 h 6861482"/>
              <a:gd name="connsiteX44" fmla="*/ 1262699 w 5463940"/>
              <a:gd name="connsiteY44" fmla="*/ 4228245 h 6861482"/>
              <a:gd name="connsiteX45" fmla="*/ 1261091 w 5463940"/>
              <a:gd name="connsiteY45" fmla="*/ 4239616 h 6861482"/>
              <a:gd name="connsiteX46" fmla="*/ 1260815 w 5463940"/>
              <a:gd name="connsiteY46" fmla="*/ 4241609 h 6861482"/>
              <a:gd name="connsiteX47" fmla="*/ 1260967 w 5463940"/>
              <a:gd name="connsiteY47" fmla="*/ 4240495 h 6861482"/>
              <a:gd name="connsiteX48" fmla="*/ 1261091 w 5463940"/>
              <a:gd name="connsiteY48" fmla="*/ 4239616 h 6861482"/>
              <a:gd name="connsiteX49" fmla="*/ 1261469 w 5463940"/>
              <a:gd name="connsiteY49" fmla="*/ 4236887 h 6861482"/>
              <a:gd name="connsiteX50" fmla="*/ 1256626 w 5463940"/>
              <a:gd name="connsiteY50" fmla="*/ 4265601 h 6861482"/>
              <a:gd name="connsiteX51" fmla="*/ 1248755 w 5463940"/>
              <a:gd name="connsiteY51" fmla="*/ 4319440 h 6861482"/>
              <a:gd name="connsiteX52" fmla="*/ 1247265 w 5463940"/>
              <a:gd name="connsiteY52" fmla="*/ 4327380 h 6861482"/>
              <a:gd name="connsiteX53" fmla="*/ 1237396 w 5463940"/>
              <a:gd name="connsiteY53" fmla="*/ 4327380 h 6861482"/>
              <a:gd name="connsiteX54" fmla="*/ 1217455 w 5463940"/>
              <a:gd name="connsiteY54" fmla="*/ 4371063 h 6861482"/>
              <a:gd name="connsiteX55" fmla="*/ 1141096 w 5463940"/>
              <a:gd name="connsiteY55" fmla="*/ 4440302 h 6861482"/>
              <a:gd name="connsiteX56" fmla="*/ 987553 w 5463940"/>
              <a:gd name="connsiteY56" fmla="*/ 4640688 h 6861482"/>
              <a:gd name="connsiteX57" fmla="*/ 649254 w 5463940"/>
              <a:gd name="connsiteY57" fmla="*/ 5463560 h 6861482"/>
              <a:gd name="connsiteX58" fmla="*/ 542839 w 5463940"/>
              <a:gd name="connsiteY58" fmla="*/ 5729320 h 6861482"/>
              <a:gd name="connsiteX59" fmla="*/ 629662 w 5463940"/>
              <a:gd name="connsiteY59" fmla="*/ 5793573 h 6861482"/>
              <a:gd name="connsiteX60" fmla="*/ 476494 w 5463940"/>
              <a:gd name="connsiteY60" fmla="*/ 6082357 h 6861482"/>
              <a:gd name="connsiteX61" fmla="*/ 295356 w 5463940"/>
              <a:gd name="connsiteY61" fmla="*/ 6405892 h 6861482"/>
              <a:gd name="connsiteX62" fmla="*/ 21866 w 5463940"/>
              <a:gd name="connsiteY62" fmla="*/ 6831011 h 6861482"/>
              <a:gd name="connsiteX63" fmla="*/ 0 w 5463940"/>
              <a:gd name="connsiteY63" fmla="*/ 6861482 h 6861482"/>
              <a:gd name="connsiteX64" fmla="*/ 5463940 w 5463940"/>
              <a:gd name="connsiteY64" fmla="*/ 6861482 h 68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463940" h="6861482">
                <a:moveTo>
                  <a:pt x="5463940" y="0"/>
                </a:moveTo>
                <a:lnTo>
                  <a:pt x="792388" y="0"/>
                </a:lnTo>
                <a:lnTo>
                  <a:pt x="807288" y="23688"/>
                </a:lnTo>
                <a:cubicBezTo>
                  <a:pt x="818348" y="36363"/>
                  <a:pt x="831351" y="46345"/>
                  <a:pt x="847167" y="52392"/>
                </a:cubicBezTo>
                <a:cubicBezTo>
                  <a:pt x="862365" y="58007"/>
                  <a:pt x="867376" y="78523"/>
                  <a:pt x="861906" y="104693"/>
                </a:cubicBezTo>
                <a:cubicBezTo>
                  <a:pt x="843817" y="191375"/>
                  <a:pt x="858534" y="258432"/>
                  <a:pt x="891809" y="314763"/>
                </a:cubicBezTo>
                <a:cubicBezTo>
                  <a:pt x="903576" y="334407"/>
                  <a:pt x="899159" y="347903"/>
                  <a:pt x="883105" y="361124"/>
                </a:cubicBezTo>
                <a:cubicBezTo>
                  <a:pt x="864669" y="375704"/>
                  <a:pt x="850327" y="397046"/>
                  <a:pt x="839062" y="423850"/>
                </a:cubicBezTo>
                <a:cubicBezTo>
                  <a:pt x="820568" y="467166"/>
                  <a:pt x="811859" y="513531"/>
                  <a:pt x="804620" y="560313"/>
                </a:cubicBezTo>
                <a:cubicBezTo>
                  <a:pt x="793378" y="633687"/>
                  <a:pt x="780112" y="704450"/>
                  <a:pt x="736357" y="760897"/>
                </a:cubicBezTo>
                <a:cubicBezTo>
                  <a:pt x="723332" y="778040"/>
                  <a:pt x="712885" y="799992"/>
                  <a:pt x="701931" y="821285"/>
                </a:cubicBezTo>
                <a:cubicBezTo>
                  <a:pt x="705425" y="839840"/>
                  <a:pt x="714063" y="852486"/>
                  <a:pt x="730099" y="854014"/>
                </a:cubicBezTo>
                <a:cubicBezTo>
                  <a:pt x="832163" y="864105"/>
                  <a:pt x="827638" y="966113"/>
                  <a:pt x="828340" y="1080052"/>
                </a:cubicBezTo>
                <a:cubicBezTo>
                  <a:pt x="829412" y="1221065"/>
                  <a:pt x="771840" y="1300280"/>
                  <a:pt x="700490" y="1372761"/>
                </a:cubicBezTo>
                <a:cubicBezTo>
                  <a:pt x="676074" y="1397333"/>
                  <a:pt x="640472" y="1405223"/>
                  <a:pt x="632708" y="1466109"/>
                </a:cubicBezTo>
                <a:cubicBezTo>
                  <a:pt x="675330" y="1511622"/>
                  <a:pt x="723920" y="1454776"/>
                  <a:pt x="768641" y="1459414"/>
                </a:cubicBezTo>
                <a:cubicBezTo>
                  <a:pt x="805594" y="1463610"/>
                  <a:pt x="865476" y="1442049"/>
                  <a:pt x="819196" y="1556554"/>
                </a:cubicBezTo>
                <a:cubicBezTo>
                  <a:pt x="805723" y="1590108"/>
                  <a:pt x="823233" y="1607581"/>
                  <a:pt x="841602" y="1606217"/>
                </a:cubicBezTo>
                <a:cubicBezTo>
                  <a:pt x="990393" y="1592503"/>
                  <a:pt x="928704" y="1817105"/>
                  <a:pt x="979741" y="1914129"/>
                </a:cubicBezTo>
                <a:cubicBezTo>
                  <a:pt x="994130" y="1940125"/>
                  <a:pt x="981845" y="1995898"/>
                  <a:pt x="961586" y="2014028"/>
                </a:cubicBezTo>
                <a:cubicBezTo>
                  <a:pt x="833010" y="2130710"/>
                  <a:pt x="821559" y="2335317"/>
                  <a:pt x="763580" y="2524080"/>
                </a:cubicBezTo>
                <a:cubicBezTo>
                  <a:pt x="834503" y="2575904"/>
                  <a:pt x="917665" y="2570407"/>
                  <a:pt x="993601" y="2596949"/>
                </a:cubicBezTo>
                <a:cubicBezTo>
                  <a:pt x="1072474" y="2624324"/>
                  <a:pt x="1073570" y="2658988"/>
                  <a:pt x="1013917" y="2810127"/>
                </a:cubicBezTo>
                <a:cubicBezTo>
                  <a:pt x="1181198" y="2798901"/>
                  <a:pt x="1181198" y="2798901"/>
                  <a:pt x="1136989" y="3024678"/>
                </a:cubicBezTo>
                <a:cubicBezTo>
                  <a:pt x="1180902" y="3020054"/>
                  <a:pt x="1224298" y="3088781"/>
                  <a:pt x="1259967" y="3181568"/>
                </a:cubicBezTo>
                <a:lnTo>
                  <a:pt x="1265794" y="3198166"/>
                </a:lnTo>
                <a:lnTo>
                  <a:pt x="1265717" y="3204655"/>
                </a:lnTo>
                <a:cubicBezTo>
                  <a:pt x="1268733" y="3236251"/>
                  <a:pt x="1277862" y="3256804"/>
                  <a:pt x="1288242" y="3274732"/>
                </a:cubicBezTo>
                <a:lnTo>
                  <a:pt x="1291297" y="3279721"/>
                </a:lnTo>
                <a:lnTo>
                  <a:pt x="1314272" y="3363918"/>
                </a:lnTo>
                <a:lnTo>
                  <a:pt x="1319860" y="3393684"/>
                </a:lnTo>
                <a:lnTo>
                  <a:pt x="1316519" y="3405686"/>
                </a:lnTo>
                <a:cubicBezTo>
                  <a:pt x="1310372" y="3418102"/>
                  <a:pt x="1301211" y="3431228"/>
                  <a:pt x="1288529" y="3445525"/>
                </a:cubicBezTo>
                <a:cubicBezTo>
                  <a:pt x="1161348" y="3588143"/>
                  <a:pt x="1146805" y="3608961"/>
                  <a:pt x="1242782" y="3705028"/>
                </a:cubicBezTo>
                <a:lnTo>
                  <a:pt x="1286485" y="3747325"/>
                </a:lnTo>
                <a:lnTo>
                  <a:pt x="1292276" y="3757935"/>
                </a:lnTo>
                <a:lnTo>
                  <a:pt x="1295640" y="3771718"/>
                </a:lnTo>
                <a:cubicBezTo>
                  <a:pt x="1296144" y="3781009"/>
                  <a:pt x="1296074" y="3791627"/>
                  <a:pt x="1297165" y="3800021"/>
                </a:cubicBezTo>
                <a:cubicBezTo>
                  <a:pt x="1261584" y="3834526"/>
                  <a:pt x="1216509" y="3777846"/>
                  <a:pt x="1175354" y="3860429"/>
                </a:cubicBezTo>
                <a:lnTo>
                  <a:pt x="1307283" y="4017890"/>
                </a:lnTo>
                <a:lnTo>
                  <a:pt x="1296662" y="4042035"/>
                </a:lnTo>
                <a:cubicBezTo>
                  <a:pt x="1285446" y="4076730"/>
                  <a:pt x="1278762" y="4115040"/>
                  <a:pt x="1272882" y="4153970"/>
                </a:cubicBezTo>
                <a:lnTo>
                  <a:pt x="1262688" y="4216187"/>
                </a:lnTo>
                <a:lnTo>
                  <a:pt x="1264417" y="4216187"/>
                </a:lnTo>
                <a:lnTo>
                  <a:pt x="1262699" y="4228245"/>
                </a:lnTo>
                <a:lnTo>
                  <a:pt x="1261091" y="4239616"/>
                </a:lnTo>
                <a:lnTo>
                  <a:pt x="1260815" y="4241609"/>
                </a:lnTo>
                <a:cubicBezTo>
                  <a:pt x="1260689" y="4242505"/>
                  <a:pt x="1260696" y="4242428"/>
                  <a:pt x="1260967" y="4240495"/>
                </a:cubicBezTo>
                <a:lnTo>
                  <a:pt x="1261091" y="4239616"/>
                </a:lnTo>
                <a:lnTo>
                  <a:pt x="1261469" y="4236887"/>
                </a:lnTo>
                <a:cubicBezTo>
                  <a:pt x="1262532" y="4229054"/>
                  <a:pt x="1263675" y="4219786"/>
                  <a:pt x="1256626" y="4265601"/>
                </a:cubicBezTo>
                <a:cubicBezTo>
                  <a:pt x="1256291" y="4267782"/>
                  <a:pt x="1251762" y="4300784"/>
                  <a:pt x="1248755" y="4319440"/>
                </a:cubicBezTo>
                <a:lnTo>
                  <a:pt x="1247265" y="4327380"/>
                </a:lnTo>
                <a:lnTo>
                  <a:pt x="1237396" y="4327380"/>
                </a:lnTo>
                <a:lnTo>
                  <a:pt x="1217455" y="4371063"/>
                </a:lnTo>
                <a:cubicBezTo>
                  <a:pt x="1199891" y="4400506"/>
                  <a:pt x="1175680" y="4424583"/>
                  <a:pt x="1141096" y="4440302"/>
                </a:cubicBezTo>
                <a:cubicBezTo>
                  <a:pt x="1069946" y="4473150"/>
                  <a:pt x="1038303" y="4575550"/>
                  <a:pt x="987553" y="4640688"/>
                </a:cubicBezTo>
                <a:cubicBezTo>
                  <a:pt x="810580" y="4866180"/>
                  <a:pt x="695846" y="5129308"/>
                  <a:pt x="649254" y="5463560"/>
                </a:cubicBezTo>
                <a:cubicBezTo>
                  <a:pt x="636193" y="5556007"/>
                  <a:pt x="578841" y="5642157"/>
                  <a:pt x="542839" y="5729320"/>
                </a:cubicBezTo>
                <a:cubicBezTo>
                  <a:pt x="563420" y="5782527"/>
                  <a:pt x="660486" y="5634705"/>
                  <a:pt x="629662" y="5793573"/>
                </a:cubicBezTo>
                <a:cubicBezTo>
                  <a:pt x="606320" y="5913360"/>
                  <a:pt x="539304" y="6000311"/>
                  <a:pt x="476494" y="6082357"/>
                </a:cubicBezTo>
                <a:cubicBezTo>
                  <a:pt x="404358" y="6175982"/>
                  <a:pt x="324070" y="6256850"/>
                  <a:pt x="295356" y="6405892"/>
                </a:cubicBezTo>
                <a:cubicBezTo>
                  <a:pt x="293791" y="6413841"/>
                  <a:pt x="198424" y="6580901"/>
                  <a:pt x="21866" y="6831011"/>
                </a:cubicBezTo>
                <a:lnTo>
                  <a:pt x="0" y="6861482"/>
                </a:lnTo>
                <a:lnTo>
                  <a:pt x="5463940" y="68614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E72EE-9D1A-61FA-778B-68D429BC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GB" sz="3700">
                <a:solidFill>
                  <a:schemeClr val="bg1"/>
                </a:solidFill>
              </a:rPr>
              <a:t>Supervised vs. Unsupervised Modeling</a:t>
            </a:r>
            <a:endParaRPr lang="en-BA" sz="37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718DE6-3D07-96C8-AD42-6212F5471F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268490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38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45A9EA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0CD5A-70F3-D37F-85EA-C11652B4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225" y="279400"/>
            <a:ext cx="5362576" cy="1892300"/>
          </a:xfrm>
        </p:spPr>
        <p:txBody>
          <a:bodyPr>
            <a:normAutofit/>
          </a:bodyPr>
          <a:lstStyle/>
          <a:p>
            <a:r>
              <a:rPr lang="en-GB"/>
              <a:t>Case Study 1: Learning Outcome Typologies</a:t>
            </a:r>
            <a:endParaRPr lang="en-B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73C384-7953-C4FD-F54C-0846654F2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82391"/>
              </p:ext>
            </p:extLst>
          </p:nvPr>
        </p:nvGraphicFramePr>
        <p:xfrm>
          <a:off x="838200" y="2028825"/>
          <a:ext cx="10515600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65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45A9EA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7EE3-CA29-14DF-42DD-69515AAF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225" y="279400"/>
            <a:ext cx="5362576" cy="1892300"/>
          </a:xfrm>
        </p:spPr>
        <p:txBody>
          <a:bodyPr>
            <a:normAutofit/>
          </a:bodyPr>
          <a:lstStyle/>
          <a:p>
            <a:r>
              <a:rPr lang="en-GB"/>
              <a:t>Case Study 2: Transfer Prediction</a:t>
            </a:r>
            <a:endParaRPr lang="en-B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3EDAC7-52E0-90C2-F573-F58F1BB50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174785"/>
              </p:ext>
            </p:extLst>
          </p:nvPr>
        </p:nvGraphicFramePr>
        <p:xfrm>
          <a:off x="838200" y="2028825"/>
          <a:ext cx="10515600" cy="41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37667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419</Words>
  <Application>Microsoft Macintosh PowerPoint</Application>
  <PresentationFormat>Widescreen</PresentationFormat>
  <Paragraphs>56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BrushVTI</vt:lpstr>
      <vt:lpstr>Data Mining Applications in Higher Education</vt:lpstr>
      <vt:lpstr>Paper Review: Predicting Student Success Using Data Mining</vt:lpstr>
      <vt:lpstr>Introduction to Data Mining in Higher Education</vt:lpstr>
      <vt:lpstr>Data Mining Overview</vt:lpstr>
      <vt:lpstr>Data Mining Models and Algorithms</vt:lpstr>
      <vt:lpstr>Data Mining Applications in Higher Education</vt:lpstr>
      <vt:lpstr>Supervised vs. Unsupervised Modeling</vt:lpstr>
      <vt:lpstr>Case Study 1: Learning Outcome Typologies</vt:lpstr>
      <vt:lpstr>Case Study 2: Transfer Prediction</vt:lpstr>
      <vt:lpstr>Case Study 3: Predicting Alumni Pledges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Applications in Higher Education</dc:title>
  <dc:creator>Hamza Susic (hamzasusic@student.ius.edu.ba)</dc:creator>
  <cp:lastModifiedBy>Hamza Susic (hamzasusic@student.ius.edu.ba)</cp:lastModifiedBy>
  <cp:revision>2</cp:revision>
  <dcterms:created xsi:type="dcterms:W3CDTF">2024-10-22T20:09:12Z</dcterms:created>
  <dcterms:modified xsi:type="dcterms:W3CDTF">2024-10-23T16:08:04Z</dcterms:modified>
</cp:coreProperties>
</file>